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5" r:id="rId10"/>
    <p:sldId id="266" r:id="rId11"/>
    <p:sldId id="267" r:id="rId12"/>
    <p:sldId id="268" r:id="rId13"/>
    <p:sldId id="269" r:id="rId14"/>
    <p:sldId id="270" r:id="rId15"/>
    <p:sldId id="271" r:id="rId16"/>
    <p:sldId id="272"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91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51" autoAdjust="0"/>
    <p:restoredTop sz="94660"/>
  </p:normalViewPr>
  <p:slideViewPr>
    <p:cSldViewPr snapToGrid="0">
      <p:cViewPr varScale="1">
        <p:scale>
          <a:sx n="67" d="100"/>
          <a:sy n="67" d="100"/>
        </p:scale>
        <p:origin x="7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1104984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195990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334599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400634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253917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41378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187425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238026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76553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278952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A84FAB-3BBE-4771-B2C2-125008ADA868}"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3B0F5-D9D3-4FFD-9CB7-9802788557A2}" type="slidenum">
              <a:rPr lang="en-US" smtClean="0"/>
              <a:t>‹#›</a:t>
            </a:fld>
            <a:endParaRPr lang="en-US" dirty="0"/>
          </a:p>
        </p:txBody>
      </p:sp>
    </p:spTree>
    <p:extLst>
      <p:ext uri="{BB962C8B-B14F-4D97-AF65-F5344CB8AC3E}">
        <p14:creationId xmlns:p14="http://schemas.microsoft.com/office/powerpoint/2010/main" val="325590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84FAB-3BBE-4771-B2C2-125008ADA868}" type="datetimeFigureOut">
              <a:rPr lang="en-US" smtClean="0"/>
              <a:t>2/26/2019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3B0F5-D9D3-4FFD-9CB7-9802788557A2}" type="slidenum">
              <a:rPr lang="en-US" smtClean="0"/>
              <a:t>‹#›</a:t>
            </a:fld>
            <a:endParaRPr lang="en-US" dirty="0"/>
          </a:p>
        </p:txBody>
      </p:sp>
    </p:spTree>
    <p:extLst>
      <p:ext uri="{BB962C8B-B14F-4D97-AF65-F5344CB8AC3E}">
        <p14:creationId xmlns:p14="http://schemas.microsoft.com/office/powerpoint/2010/main" val="6030356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AnimalEyesRubric%20(1).doc"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jm6wo-8rJD0"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artforkidshub.com/how-to-blend-with-oil-pastel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thecraftyclassroom.com/crafts/india-crafts-for-kids/tiger-eyes-oil-pastel/"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thecraftyclassroom.com/crafts/india-crafts-for-kids/tiger-eyes-oil-pastel-2/"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 Id="rId5" Type="http://schemas.openxmlformats.org/officeDocument/2006/relationships/image" Target="../media/image9.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trellis">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021012"/>
          </a:xfrm>
          <a:solidFill>
            <a:schemeClr val="bg1"/>
          </a:solidFill>
          <a:ln w="38100">
            <a:solidFill>
              <a:schemeClr val="bg1"/>
            </a:solidFill>
          </a:ln>
        </p:spPr>
        <p:txBody>
          <a:bodyPr>
            <a:noAutofit/>
          </a:bodyPr>
          <a:lstStyle/>
          <a:p>
            <a:r>
              <a:rPr lang="en-US" sz="10000" dirty="0" smtClean="0"/>
              <a:t>Oil Pastel </a:t>
            </a:r>
            <a:br>
              <a:rPr lang="en-US" sz="10000" dirty="0" smtClean="0"/>
            </a:br>
            <a:r>
              <a:rPr lang="en-US" sz="10000" dirty="0" smtClean="0"/>
              <a:t>Animal Eyes</a:t>
            </a:r>
            <a:endParaRPr lang="en-US" sz="10000" dirty="0"/>
          </a:p>
        </p:txBody>
      </p:sp>
    </p:spTree>
    <p:extLst>
      <p:ext uri="{BB962C8B-B14F-4D97-AF65-F5344CB8AC3E}">
        <p14:creationId xmlns:p14="http://schemas.microsoft.com/office/powerpoint/2010/main" val="3875764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dotGrid">
          <a:fgClr>
            <a:schemeClr val="bg1"/>
          </a:fgClr>
          <a:bgClr>
            <a:srgbClr val="3F9189"/>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Pastel Tips</a:t>
            </a:r>
            <a:endParaRPr lang="en-US" dirty="0"/>
          </a:p>
        </p:txBody>
      </p:sp>
      <p:sp>
        <p:nvSpPr>
          <p:cNvPr id="3" name="Content Placeholder 2"/>
          <p:cNvSpPr>
            <a:spLocks noGrp="1"/>
          </p:cNvSpPr>
          <p:nvPr>
            <p:ph sz="half" idx="1"/>
          </p:nvPr>
        </p:nvSpPr>
        <p:spPr>
          <a:solidFill>
            <a:schemeClr val="bg1"/>
          </a:solidFill>
        </p:spPr>
        <p:txBody>
          <a:bodyPr>
            <a:normAutofit fontScale="92500" lnSpcReduction="10000"/>
          </a:bodyPr>
          <a:lstStyle/>
          <a:p>
            <a:pPr marL="0" indent="0">
              <a:buNone/>
            </a:pPr>
            <a:r>
              <a:rPr lang="en-US" dirty="0"/>
              <a:t/>
            </a:r>
            <a:br>
              <a:rPr lang="en-US" dirty="0"/>
            </a:br>
            <a:r>
              <a:rPr lang="en-US" dirty="0"/>
              <a:t>• Oil pastels are messy - if the tip of your oil pastel is dirty, use a paper towel to wipe the tip off.</a:t>
            </a:r>
            <a:r>
              <a:rPr lang="en-US" dirty="0"/>
              <a:t/>
            </a:r>
            <a:br>
              <a:rPr lang="en-US" dirty="0"/>
            </a:br>
            <a:r>
              <a:rPr lang="en-US" dirty="0"/>
              <a:t>• Oil pastels smudge – put a paper towel or scrap paper underneath you hand as you color to protect your art and help keep you hands clean.</a:t>
            </a:r>
            <a:r>
              <a:rPr lang="en-US" dirty="0"/>
              <a:t/>
            </a:r>
            <a:br>
              <a:rPr lang="en-US" dirty="0"/>
            </a:br>
            <a:r>
              <a:rPr lang="en-US" dirty="0"/>
              <a:t>• Always blend with the lighter color.</a:t>
            </a:r>
            <a:r>
              <a:rPr lang="en-US" dirty="0"/>
              <a:t/>
            </a:r>
            <a:br>
              <a:rPr lang="en-US" dirty="0"/>
            </a:br>
            <a:r>
              <a:rPr lang="en-US" dirty="0"/>
              <a:t>• White can be added at the end as a highlight. Simply blend over the top of a light area using white oil pastel</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86625" y="2135601"/>
            <a:ext cx="3657600" cy="3462528"/>
          </a:xfrm>
          <a:ln w="63500">
            <a:solidFill>
              <a:schemeClr val="bg1"/>
            </a:solidFill>
          </a:ln>
        </p:spPr>
      </p:pic>
    </p:spTree>
    <p:extLst>
      <p:ext uri="{BB962C8B-B14F-4D97-AF65-F5344CB8AC3E}">
        <p14:creationId xmlns:p14="http://schemas.microsoft.com/office/powerpoint/2010/main" val="2641692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4" name="Content Placeholder 3"/>
          <p:cNvSpPr>
            <a:spLocks noGrp="1"/>
          </p:cNvSpPr>
          <p:nvPr>
            <p:ph sz="half" idx="2"/>
          </p:nvPr>
        </p:nvSpPr>
        <p:spPr>
          <a:xfrm>
            <a:off x="839788" y="1952978"/>
            <a:ext cx="5157787" cy="4236685"/>
          </a:xfrm>
          <a:solidFill>
            <a:srgbClr val="3F9189"/>
          </a:solidFill>
        </p:spPr>
        <p:txBody>
          <a:bodyPr>
            <a:normAutofit fontScale="85000" lnSpcReduction="20000"/>
          </a:bodyPr>
          <a:lstStyle/>
          <a:p>
            <a:pPr marL="0" indent="0">
              <a:buNone/>
            </a:pPr>
            <a:r>
              <a:rPr lang="en-US" dirty="0"/>
              <a:t>1. Get a black paper and pick a print-out that you want to work from for reference. Put your name on it, you will need this to draw from and hand in with your finished project, so don’t lose it! </a:t>
            </a:r>
            <a:r>
              <a:rPr lang="en-US" dirty="0"/>
              <a:t/>
            </a:r>
            <a:br>
              <a:rPr lang="en-US" dirty="0"/>
            </a:br>
            <a:r>
              <a:rPr lang="en-US" dirty="0"/>
              <a:t/>
            </a:r>
            <a:br>
              <a:rPr lang="en-US" dirty="0"/>
            </a:br>
            <a:r>
              <a:rPr lang="en-US" dirty="0"/>
              <a:t>2. Find the middle of your reference photo and black paper using a ruler. Lightly draw a + sign all the way to the edge on each so you can reference placement and proportion. This will simple grid technique will help you know where to draw the main details.</a:t>
            </a:r>
            <a:r>
              <a:rPr lang="en-US" dirty="0"/>
              <a:t/>
            </a:r>
            <a:br>
              <a:rPr lang="en-US" dirty="0"/>
            </a:br>
            <a:r>
              <a:rPr lang="en-US" dirty="0"/>
              <a:t> </a:t>
            </a:r>
            <a:endParaRPr lang="en-US" dirty="0" smtClean="0"/>
          </a:p>
        </p:txBody>
      </p:sp>
      <p:pic>
        <p:nvPicPr>
          <p:cNvPr id="5" name="Content Placeholder 4"/>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172324" y="2505075"/>
            <a:ext cx="3963521" cy="3078335"/>
          </a:xfrm>
          <a:ln w="63500">
            <a:solidFill>
              <a:schemeClr val="bg1"/>
            </a:solidFill>
          </a:ln>
        </p:spPr>
      </p:pic>
    </p:spTree>
    <p:extLst>
      <p:ext uri="{BB962C8B-B14F-4D97-AF65-F5344CB8AC3E}">
        <p14:creationId xmlns:p14="http://schemas.microsoft.com/office/powerpoint/2010/main" val="2237807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90">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sz="half" idx="1"/>
          </p:nvPr>
        </p:nvSpPr>
        <p:spPr>
          <a:solidFill>
            <a:schemeClr val="bg1"/>
          </a:solidFill>
        </p:spPr>
        <p:txBody>
          <a:bodyPr>
            <a:normAutofit/>
          </a:bodyPr>
          <a:lstStyle/>
          <a:p>
            <a:pPr marL="0" indent="0">
              <a:buNone/>
            </a:pPr>
            <a:r>
              <a:rPr lang="en-US" dirty="0"/>
              <a:t>3. LIGHTLY draw with pencil to layout the main areas of your composition. Do not draw all of the tiny details like fur and feathers.</a:t>
            </a:r>
            <a:endParaRPr lang="en-US" dirty="0"/>
          </a:p>
        </p:txBody>
      </p:sp>
      <p:pic>
        <p:nvPicPr>
          <p:cNvPr id="8"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58049" y="2124933"/>
            <a:ext cx="4095751" cy="3185923"/>
          </a:xfrm>
          <a:ln w="63500">
            <a:solidFill>
              <a:schemeClr val="bg1"/>
            </a:solidFill>
          </a:ln>
        </p:spPr>
      </p:pic>
    </p:spTree>
    <p:extLst>
      <p:ext uri="{BB962C8B-B14F-4D97-AF65-F5344CB8AC3E}">
        <p14:creationId xmlns:p14="http://schemas.microsoft.com/office/powerpoint/2010/main" val="2753545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smConfetti">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sz="half" idx="1"/>
          </p:nvPr>
        </p:nvSpPr>
        <p:spPr>
          <a:solidFill>
            <a:srgbClr val="3F9189"/>
          </a:solidFill>
        </p:spPr>
        <p:txBody>
          <a:bodyPr>
            <a:normAutofit lnSpcReduction="10000"/>
          </a:bodyPr>
          <a:lstStyle/>
          <a:p>
            <a:pPr marL="0" indent="0">
              <a:buNone/>
            </a:pPr>
            <a:r>
              <a:rPr lang="en-US" dirty="0"/>
              <a:t>4. Once everything is laid out, start coloring your lightest areas using short strokes. Don’t worry too much about the tiny details, yet. You’ll be doing a lot of layering.</a:t>
            </a:r>
            <a:r>
              <a:rPr lang="en-US" dirty="0"/>
              <a:t/>
            </a:r>
            <a:br>
              <a:rPr lang="en-US" dirty="0"/>
            </a:br>
            <a:r>
              <a:rPr lang="en-US" dirty="0"/>
              <a:t/>
            </a:r>
            <a:br>
              <a:rPr lang="en-US" dirty="0"/>
            </a:br>
            <a:r>
              <a:rPr lang="en-US" dirty="0"/>
              <a:t>5. After the light areas, color your middle tone areas.</a:t>
            </a:r>
            <a:r>
              <a:rPr lang="en-US" dirty="0"/>
              <a:t/>
            </a:r>
            <a:br>
              <a:rPr lang="en-US" dirty="0"/>
            </a:br>
            <a:r>
              <a:rPr lang="en-US" dirty="0"/>
              <a:t/>
            </a:r>
            <a:br>
              <a:rPr lang="en-US" dirty="0"/>
            </a:br>
            <a:r>
              <a:rPr lang="en-US" dirty="0"/>
              <a:t>6. Once the middle tones are done, color your darkest areas.</a:t>
            </a:r>
            <a:endParaRPr lang="en-US" dirty="0"/>
          </a:p>
        </p:txBody>
      </p:sp>
      <p:pic>
        <p:nvPicPr>
          <p:cNvPr id="6"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15175" y="2101056"/>
            <a:ext cx="4238625" cy="3452813"/>
          </a:xfrm>
          <a:noFill/>
          <a:ln w="63500">
            <a:solidFill>
              <a:schemeClr val="bg1"/>
            </a:solidFill>
          </a:ln>
        </p:spPr>
      </p:pic>
    </p:spTree>
    <p:extLst>
      <p:ext uri="{BB962C8B-B14F-4D97-AF65-F5344CB8AC3E}">
        <p14:creationId xmlns:p14="http://schemas.microsoft.com/office/powerpoint/2010/main" val="354573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shingle">
          <a:fgClr>
            <a:schemeClr val="bg1"/>
          </a:fgClr>
          <a:bgClr>
            <a:srgbClr val="3F9189"/>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4" name="Content Placeholder 3"/>
          <p:cNvSpPr>
            <a:spLocks noGrp="1"/>
          </p:cNvSpPr>
          <p:nvPr>
            <p:ph sz="half" idx="2"/>
          </p:nvPr>
        </p:nvSpPr>
        <p:spPr>
          <a:xfrm>
            <a:off x="839788" y="1851378"/>
            <a:ext cx="5157787" cy="4338285"/>
          </a:xfrm>
          <a:solidFill>
            <a:schemeClr val="bg1"/>
          </a:solidFill>
        </p:spPr>
        <p:txBody>
          <a:bodyPr/>
          <a:lstStyle/>
          <a:p>
            <a:pPr marL="0" indent="0">
              <a:buNone/>
            </a:pPr>
            <a:r>
              <a:rPr lang="en-US" dirty="0"/>
              <a:t>7. After your colors are laid down, now you can go back and add texture and details by layering the pastels on top of one another. Try to avoid smudging, let the oil pastels blend by coloring on top of one another.</a:t>
            </a:r>
            <a:r>
              <a:rPr lang="en-US" dirty="0"/>
              <a:t/>
            </a:r>
            <a:br>
              <a:rPr lang="en-US" dirty="0"/>
            </a:br>
            <a:r>
              <a:rPr lang="en-US" dirty="0"/>
              <a:t/>
            </a:r>
            <a:br>
              <a:rPr lang="en-US" dirty="0"/>
            </a:br>
            <a:endParaRPr lang="en-US" dirty="0"/>
          </a:p>
        </p:txBody>
      </p:sp>
      <p:pic>
        <p:nvPicPr>
          <p:cNvPr id="8" name="Content Placeholder 4"/>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972300" y="2433637"/>
            <a:ext cx="4263558" cy="3311364"/>
          </a:xfrm>
          <a:ln w="63500">
            <a:solidFill>
              <a:schemeClr val="bg1"/>
            </a:solidFill>
          </a:ln>
        </p:spPr>
      </p:pic>
    </p:spTree>
    <p:extLst>
      <p:ext uri="{BB962C8B-B14F-4D97-AF65-F5344CB8AC3E}">
        <p14:creationId xmlns:p14="http://schemas.microsoft.com/office/powerpoint/2010/main" val="1949474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openDmnd">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sz="half" idx="1"/>
          </p:nvPr>
        </p:nvSpPr>
        <p:spPr>
          <a:solidFill>
            <a:srgbClr val="3F9189"/>
          </a:solidFill>
        </p:spPr>
        <p:txBody>
          <a:bodyPr/>
          <a:lstStyle/>
          <a:p>
            <a:pPr marL="0" indent="0">
              <a:buNone/>
            </a:pPr>
            <a:r>
              <a:rPr lang="en-US" dirty="0"/>
              <a:t>8. Hand in your artwork with your name on the back along with this rubric.</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06402" y="2285999"/>
            <a:ext cx="4147397" cy="3128963"/>
          </a:xfrm>
          <a:ln w="63500">
            <a:solidFill>
              <a:schemeClr val="bg1"/>
            </a:solidFill>
          </a:ln>
        </p:spPr>
      </p:pic>
    </p:spTree>
    <p:extLst>
      <p:ext uri="{BB962C8B-B14F-4D97-AF65-F5344CB8AC3E}">
        <p14:creationId xmlns:p14="http://schemas.microsoft.com/office/powerpoint/2010/main" val="4266353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sp>
        <p:nvSpPr>
          <p:cNvPr id="4" name="Content Placeholder 3"/>
          <p:cNvSpPr>
            <a:spLocks noGrp="1"/>
          </p:cNvSpPr>
          <p:nvPr>
            <p:ph sz="half" idx="2"/>
          </p:nvPr>
        </p:nvSpPr>
        <p:spPr>
          <a:xfrm>
            <a:off x="839788" y="1952978"/>
            <a:ext cx="5157787" cy="4236685"/>
          </a:xfrm>
          <a:solidFill>
            <a:srgbClr val="3F9189"/>
          </a:solidFill>
        </p:spPr>
        <p:txBody>
          <a:bodyPr>
            <a:normAutofit/>
          </a:bodyPr>
          <a:lstStyle/>
          <a:p>
            <a:r>
              <a:rPr lang="en-US" dirty="0"/>
              <a:t/>
            </a:r>
            <a:br>
              <a:rPr lang="en-US" dirty="0"/>
            </a:br>
            <a:r>
              <a:rPr lang="en-US" dirty="0"/>
              <a:t> </a:t>
            </a:r>
            <a:r>
              <a:rPr lang="en-US" dirty="0" smtClean="0"/>
              <a:t>Click </a:t>
            </a:r>
            <a:r>
              <a:rPr lang="en-US" dirty="0" smtClean="0">
                <a:hlinkClick r:id="rId2" action="ppaction://hlinkfile"/>
              </a:rPr>
              <a:t>HERE</a:t>
            </a:r>
            <a:r>
              <a:rPr lang="en-US" dirty="0" smtClean="0"/>
              <a:t> for Rubric.</a:t>
            </a:r>
          </a:p>
        </p:txBody>
      </p:sp>
      <p:pic>
        <p:nvPicPr>
          <p:cNvPr id="6"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169502" y="2228850"/>
            <a:ext cx="4185886" cy="3118643"/>
          </a:xfrm>
          <a:noFill/>
          <a:ln w="63500">
            <a:solidFill>
              <a:schemeClr val="bg1"/>
            </a:solidFill>
          </a:ln>
        </p:spPr>
      </p:pic>
    </p:spTree>
    <p:extLst>
      <p:ext uri="{BB962C8B-B14F-4D97-AF65-F5344CB8AC3E}">
        <p14:creationId xmlns:p14="http://schemas.microsoft.com/office/powerpoint/2010/main" val="253101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openDmnd">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solidFill>
            <a:srgbClr val="3F9189"/>
          </a:solidFill>
        </p:spPr>
        <p:txBody>
          <a:bodyPr/>
          <a:lstStyle/>
          <a:p>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405578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otGrid">
          <a:fgClr>
            <a:schemeClr val="bg1"/>
          </a:fgClr>
          <a:bgClr>
            <a:srgbClr val="3F9189"/>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Pastel Maintenance </a:t>
            </a:r>
            <a:endParaRPr lang="en-US" dirty="0"/>
          </a:p>
        </p:txBody>
      </p:sp>
      <p:sp>
        <p:nvSpPr>
          <p:cNvPr id="3" name="Content Placeholder 2"/>
          <p:cNvSpPr>
            <a:spLocks noGrp="1"/>
          </p:cNvSpPr>
          <p:nvPr>
            <p:ph sz="half" idx="1"/>
          </p:nvPr>
        </p:nvSpPr>
        <p:spPr>
          <a:solidFill>
            <a:schemeClr val="bg1"/>
          </a:solidFill>
        </p:spPr>
        <p:txBody>
          <a:bodyPr/>
          <a:lstStyle/>
          <a:p>
            <a:r>
              <a:rPr lang="en-US" dirty="0" smtClean="0"/>
              <a:t>Use a paper towel to wipe off your oil pastel. </a:t>
            </a:r>
          </a:p>
          <a:p>
            <a:r>
              <a:rPr lang="en-US" dirty="0" smtClean="0"/>
              <a:t>Be sure to clean pastels to avoid unwanted color transfer.</a:t>
            </a:r>
            <a:endParaRPr lang="en-US" dirty="0"/>
          </a:p>
        </p:txBody>
      </p:sp>
      <p:pic>
        <p:nvPicPr>
          <p:cNvPr id="1026" name="Picture 2" descr="Image result for oil pastel"/>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19875" y="1858169"/>
            <a:ext cx="4624388"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516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Pastel Technique</a:t>
            </a:r>
            <a:endParaRPr lang="en-US" dirty="0"/>
          </a:p>
        </p:txBody>
      </p:sp>
      <p:sp>
        <p:nvSpPr>
          <p:cNvPr id="4" name="Content Placeholder 3"/>
          <p:cNvSpPr>
            <a:spLocks noGrp="1"/>
          </p:cNvSpPr>
          <p:nvPr>
            <p:ph sz="half" idx="2"/>
          </p:nvPr>
        </p:nvSpPr>
        <p:spPr>
          <a:xfrm>
            <a:off x="839788" y="1952978"/>
            <a:ext cx="5157787" cy="4236685"/>
          </a:xfrm>
          <a:solidFill>
            <a:srgbClr val="3F9189"/>
          </a:solidFill>
        </p:spPr>
        <p:txBody>
          <a:bodyPr/>
          <a:lstStyle/>
          <a:p>
            <a:r>
              <a:rPr lang="en-US" dirty="0"/>
              <a:t> </a:t>
            </a:r>
            <a:r>
              <a:rPr lang="en-US" dirty="0" smtClean="0"/>
              <a:t>Click </a:t>
            </a:r>
            <a:r>
              <a:rPr lang="en-US" dirty="0" smtClean="0">
                <a:hlinkClick r:id="rId2"/>
              </a:rPr>
              <a:t>HERE </a:t>
            </a:r>
            <a:r>
              <a:rPr lang="en-US" dirty="0" smtClean="0"/>
              <a:t> for a step-by-step tutorial on oil pastel technique.</a:t>
            </a:r>
          </a:p>
        </p:txBody>
      </p:sp>
      <p:pic>
        <p:nvPicPr>
          <p:cNvPr id="9" name="Content Placeholder 8"/>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7360358" y="1874044"/>
            <a:ext cx="3623732" cy="4315619"/>
          </a:xfrm>
        </p:spPr>
      </p:pic>
    </p:spTree>
    <p:extLst>
      <p:ext uri="{BB962C8B-B14F-4D97-AF65-F5344CB8AC3E}">
        <p14:creationId xmlns:p14="http://schemas.microsoft.com/office/powerpoint/2010/main" val="85653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90">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Pastel Blending </a:t>
            </a:r>
            <a:endParaRPr lang="en-US" dirty="0"/>
          </a:p>
        </p:txBody>
      </p:sp>
      <p:sp>
        <p:nvSpPr>
          <p:cNvPr id="3" name="Content Placeholder 2"/>
          <p:cNvSpPr>
            <a:spLocks noGrp="1"/>
          </p:cNvSpPr>
          <p:nvPr>
            <p:ph sz="half" idx="1"/>
          </p:nvPr>
        </p:nvSpPr>
        <p:spPr>
          <a:solidFill>
            <a:schemeClr val="bg1"/>
          </a:solidFill>
        </p:spPr>
        <p:txBody>
          <a:bodyPr>
            <a:normAutofit fontScale="77500" lnSpcReduction="20000"/>
          </a:bodyPr>
          <a:lstStyle/>
          <a:p>
            <a:r>
              <a:rPr lang="en-US" dirty="0" smtClean="0"/>
              <a:t>Use </a:t>
            </a:r>
            <a:r>
              <a:rPr lang="en-US" dirty="0"/>
              <a:t>a ruler to draw 3 squares that measure 4 inches by 4 </a:t>
            </a:r>
            <a:r>
              <a:rPr lang="en-US" dirty="0" smtClean="0"/>
              <a:t>inches.</a:t>
            </a:r>
            <a:endParaRPr lang="en-US" dirty="0"/>
          </a:p>
          <a:p>
            <a:r>
              <a:rPr lang="en-US" dirty="0" smtClean="0"/>
              <a:t>Draw </a:t>
            </a:r>
            <a:r>
              <a:rPr lang="en-US" dirty="0"/>
              <a:t>one of the following elements in each square: a wave, a leaf and fire. </a:t>
            </a:r>
            <a:endParaRPr lang="en-US" dirty="0"/>
          </a:p>
          <a:p>
            <a:r>
              <a:rPr lang="en-US" dirty="0" smtClean="0"/>
              <a:t>Use </a:t>
            </a:r>
            <a:r>
              <a:rPr lang="en-US" dirty="0"/>
              <a:t>the following color schemes and techniques for each element: </a:t>
            </a:r>
            <a:endParaRPr lang="en-US" dirty="0" smtClean="0"/>
          </a:p>
          <a:p>
            <a:pPr lvl="1"/>
            <a:r>
              <a:rPr lang="en-US" b="1" dirty="0" smtClean="0"/>
              <a:t>wave</a:t>
            </a:r>
            <a:r>
              <a:rPr lang="en-US" dirty="0"/>
              <a:t> - white, light blue, dark blue </a:t>
            </a:r>
            <a:r>
              <a:rPr lang="en-US" dirty="0" smtClean="0"/>
              <a:t>with </a:t>
            </a:r>
            <a:r>
              <a:rPr lang="en-US" dirty="0" err="1" smtClean="0"/>
              <a:t>scrumbling</a:t>
            </a:r>
            <a:r>
              <a:rPr lang="en-US" dirty="0" smtClean="0"/>
              <a:t> and stippling in the background.</a:t>
            </a:r>
            <a:endParaRPr lang="en-US" dirty="0"/>
          </a:p>
          <a:p>
            <a:pPr lvl="1"/>
            <a:r>
              <a:rPr lang="en-US" b="1" dirty="0"/>
              <a:t>leaf</a:t>
            </a:r>
            <a:r>
              <a:rPr lang="en-US" dirty="0"/>
              <a:t> - yellow, light green, dark green with heavy pressure </a:t>
            </a:r>
            <a:r>
              <a:rPr lang="en-US" dirty="0" smtClean="0"/>
              <a:t>blend in leaf and a color gradient in the background.</a:t>
            </a:r>
            <a:endParaRPr lang="en-US" dirty="0"/>
          </a:p>
          <a:p>
            <a:pPr lvl="1"/>
            <a:r>
              <a:rPr lang="en-US" b="1" dirty="0"/>
              <a:t>fire</a:t>
            </a:r>
            <a:r>
              <a:rPr lang="en-US" dirty="0"/>
              <a:t> - yellow, orange, red with </a:t>
            </a:r>
            <a:r>
              <a:rPr lang="en-US" dirty="0"/>
              <a:t>a</a:t>
            </a:r>
            <a:r>
              <a:rPr lang="en-US" dirty="0" smtClean="0"/>
              <a:t> pressure blend and a complimentary color in the background.</a:t>
            </a:r>
            <a:endParaRPr lang="en-US" dirty="0"/>
          </a:p>
          <a:p>
            <a:r>
              <a:rPr lang="en-US" dirty="0" smtClean="0"/>
              <a:t> </a:t>
            </a:r>
            <a:r>
              <a:rPr lang="en-US" dirty="0"/>
              <a:t>Click </a:t>
            </a:r>
            <a:r>
              <a:rPr lang="en-US" b="1" dirty="0">
                <a:hlinkClick r:id="rId2"/>
              </a:rPr>
              <a:t>HERE!</a:t>
            </a:r>
            <a:r>
              <a:rPr lang="en-US" dirty="0"/>
              <a:t> for a step-by-step tutorial on blending with oil pastel.</a:t>
            </a:r>
            <a:endParaRPr lang="en-US" dirty="0"/>
          </a:p>
        </p:txBody>
      </p:sp>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485313" y="1825625"/>
            <a:ext cx="3668113" cy="4348560"/>
          </a:xfrm>
        </p:spPr>
      </p:pic>
    </p:spTree>
    <p:extLst>
      <p:ext uri="{BB962C8B-B14F-4D97-AF65-F5344CB8AC3E}">
        <p14:creationId xmlns:p14="http://schemas.microsoft.com/office/powerpoint/2010/main" val="2595945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smConfetti">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il Pastel Tiger Eye Practice</a:t>
            </a:r>
            <a:endParaRPr lang="en-US" dirty="0"/>
          </a:p>
        </p:txBody>
      </p:sp>
      <p:sp>
        <p:nvSpPr>
          <p:cNvPr id="3" name="Content Placeholder 2"/>
          <p:cNvSpPr>
            <a:spLocks noGrp="1"/>
          </p:cNvSpPr>
          <p:nvPr>
            <p:ph sz="half" idx="1"/>
          </p:nvPr>
        </p:nvSpPr>
        <p:spPr>
          <a:solidFill>
            <a:srgbClr val="3F9189"/>
          </a:solidFill>
        </p:spPr>
        <p:txBody>
          <a:bodyPr/>
          <a:lstStyle/>
          <a:p>
            <a:r>
              <a:rPr lang="en-US" dirty="0"/>
              <a:t>Click </a:t>
            </a:r>
            <a:r>
              <a:rPr lang="en-US" dirty="0" smtClean="0">
                <a:hlinkClick r:id="rId2"/>
              </a:rPr>
              <a:t>HERE</a:t>
            </a:r>
            <a:r>
              <a:rPr lang="en-US" dirty="0" smtClean="0"/>
              <a:t> for </a:t>
            </a:r>
            <a:r>
              <a:rPr lang="en-US" dirty="0"/>
              <a:t>a step-by-step tutorial on </a:t>
            </a:r>
            <a:r>
              <a:rPr lang="en-US" dirty="0" smtClean="0"/>
              <a:t>how to draw a pair of tiger eyes.</a:t>
            </a:r>
            <a:endParaRPr lang="en-US" dirty="0"/>
          </a:p>
          <a:p>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53389" y="2040113"/>
            <a:ext cx="4700411" cy="3525308"/>
          </a:xfrm>
        </p:spPr>
      </p:pic>
    </p:spTree>
    <p:extLst>
      <p:ext uri="{BB962C8B-B14F-4D97-AF65-F5344CB8AC3E}">
        <p14:creationId xmlns:p14="http://schemas.microsoft.com/office/powerpoint/2010/main" val="723985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shingle">
          <a:fgClr>
            <a:schemeClr val="bg1"/>
          </a:fgClr>
          <a:bgClr>
            <a:srgbClr val="3F9189"/>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Oil Pastel Tiger Eye Practice</a:t>
            </a:r>
            <a:endParaRPr lang="en-US" dirty="0"/>
          </a:p>
        </p:txBody>
      </p:sp>
      <p:sp>
        <p:nvSpPr>
          <p:cNvPr id="4" name="Content Placeholder 3"/>
          <p:cNvSpPr>
            <a:spLocks noGrp="1"/>
          </p:cNvSpPr>
          <p:nvPr>
            <p:ph sz="half" idx="2"/>
          </p:nvPr>
        </p:nvSpPr>
        <p:spPr>
          <a:xfrm>
            <a:off x="839788" y="1851378"/>
            <a:ext cx="5157787" cy="4338285"/>
          </a:xfrm>
          <a:solidFill>
            <a:schemeClr val="bg1"/>
          </a:solidFill>
        </p:spPr>
        <p:txBody>
          <a:bodyPr/>
          <a:lstStyle/>
          <a:p>
            <a:r>
              <a:rPr lang="en-US" dirty="0"/>
              <a:t>Click </a:t>
            </a:r>
            <a:r>
              <a:rPr lang="en-US" dirty="0">
                <a:hlinkClick r:id="rId2"/>
              </a:rPr>
              <a:t>HERE</a:t>
            </a:r>
            <a:r>
              <a:rPr lang="en-US" dirty="0"/>
              <a:t> for a step-by-step tutorial on how </a:t>
            </a:r>
            <a:r>
              <a:rPr lang="en-US" dirty="0" smtClean="0"/>
              <a:t>to add oil pastel to a pair of tiger </a:t>
            </a:r>
            <a:r>
              <a:rPr lang="en-US" dirty="0"/>
              <a:t>eyes.</a:t>
            </a:r>
          </a:p>
          <a:p>
            <a:endParaRPr lang="en-US" dirty="0"/>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997435" y="2212313"/>
            <a:ext cx="4520848" cy="3390636"/>
          </a:xfrm>
        </p:spPr>
      </p:pic>
    </p:spTree>
    <p:extLst>
      <p:ext uri="{BB962C8B-B14F-4D97-AF65-F5344CB8AC3E}">
        <p14:creationId xmlns:p14="http://schemas.microsoft.com/office/powerpoint/2010/main" val="2708862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openDmnd">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Pastel </a:t>
            </a:r>
            <a:r>
              <a:rPr lang="en-US" dirty="0" smtClean="0"/>
              <a:t>Animal Eye</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16495" y="2107850"/>
            <a:ext cx="2485474" cy="2452334"/>
          </a:xfrm>
          <a:solidFill>
            <a:srgbClr val="3F9189"/>
          </a:solidFill>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798407" y="2061256"/>
            <a:ext cx="2487640" cy="2487640"/>
          </a:xfr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7914" y="2096561"/>
            <a:ext cx="2590493" cy="245233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86047" y="2061256"/>
            <a:ext cx="3174579" cy="2465589"/>
          </a:xfrm>
          <a:prstGeom prst="rect">
            <a:avLst/>
          </a:prstGeom>
        </p:spPr>
      </p:pic>
    </p:spTree>
    <p:extLst>
      <p:ext uri="{BB962C8B-B14F-4D97-AF65-F5344CB8AC3E}">
        <p14:creationId xmlns:p14="http://schemas.microsoft.com/office/powerpoint/2010/main" val="580065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otGrid">
          <a:fgClr>
            <a:schemeClr val="bg1"/>
          </a:fgClr>
          <a:bgClr>
            <a:srgbClr val="3F9189"/>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Blending</a:t>
            </a:r>
            <a:endParaRPr lang="en-US" dirty="0"/>
          </a:p>
        </p:txBody>
      </p:sp>
      <p:sp>
        <p:nvSpPr>
          <p:cNvPr id="3" name="Content Placeholder 2"/>
          <p:cNvSpPr>
            <a:spLocks noGrp="1"/>
          </p:cNvSpPr>
          <p:nvPr>
            <p:ph sz="half" idx="1"/>
          </p:nvPr>
        </p:nvSpPr>
        <p:spPr>
          <a:solidFill>
            <a:schemeClr val="bg1"/>
          </a:solidFill>
        </p:spPr>
        <p:txBody>
          <a:bodyPr>
            <a:normAutofit lnSpcReduction="10000"/>
          </a:bodyPr>
          <a:lstStyle/>
          <a:p>
            <a:pPr marL="0" indent="0" algn="ctr">
              <a:buNone/>
            </a:pPr>
            <a:r>
              <a:rPr lang="en-US" dirty="0"/>
              <a:t>Oil pastels are made to be very </a:t>
            </a:r>
            <a:r>
              <a:rPr lang="en-US" dirty="0" err="1"/>
              <a:t>blendable</a:t>
            </a:r>
            <a:r>
              <a:rPr lang="en-US" dirty="0"/>
              <a:t>---they are soft, oily and designed to be mixed and spread together on the paper. For this project there should be evidence of blending and your designs must fill the entire paper. Blending can be done by using your finger or paper towel however it gets fuzzy. The best blending is just by layering colors on top of one another.</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6178" y="2223145"/>
            <a:ext cx="4117622" cy="3330988"/>
          </a:xfrm>
          <a:ln w="63500">
            <a:solidFill>
              <a:schemeClr val="bg1"/>
            </a:solidFill>
          </a:ln>
        </p:spPr>
      </p:pic>
    </p:spTree>
    <p:extLst>
      <p:ext uri="{BB962C8B-B14F-4D97-AF65-F5344CB8AC3E}">
        <p14:creationId xmlns:p14="http://schemas.microsoft.com/office/powerpoint/2010/main" val="1938995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openDmnd">
          <a:fgClr>
            <a:srgbClr val="3F9189"/>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Texture</a:t>
            </a:r>
            <a:endParaRPr lang="en-US" dirty="0"/>
          </a:p>
        </p:txBody>
      </p:sp>
      <p:sp>
        <p:nvSpPr>
          <p:cNvPr id="3" name="Content Placeholder 2"/>
          <p:cNvSpPr>
            <a:spLocks noGrp="1"/>
          </p:cNvSpPr>
          <p:nvPr>
            <p:ph sz="half" idx="1"/>
          </p:nvPr>
        </p:nvSpPr>
        <p:spPr>
          <a:solidFill>
            <a:srgbClr val="3F9189"/>
          </a:solidFill>
        </p:spPr>
        <p:txBody>
          <a:bodyPr/>
          <a:lstStyle/>
          <a:p>
            <a:pPr marL="0" indent="0" algn="ctr">
              <a:buNone/>
            </a:pPr>
            <a:r>
              <a:rPr lang="en-US" dirty="0" smtClean="0"/>
              <a:t>You </a:t>
            </a:r>
            <a:r>
              <a:rPr lang="en-US" dirty="0"/>
              <a:t>can also create textures by first applying bold color to the paper and then going over it with another color until it is completely covered. Next, use a paper clip to scratch off the second color, revealing the color underneath. It creates a result similar to a scratchboard.</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43738" y="2182022"/>
            <a:ext cx="4310062" cy="3557588"/>
          </a:xfrm>
          <a:noFill/>
          <a:ln w="63500">
            <a:solidFill>
              <a:schemeClr val="bg1"/>
            </a:solidFill>
          </a:ln>
        </p:spPr>
      </p:pic>
    </p:spTree>
    <p:extLst>
      <p:ext uri="{BB962C8B-B14F-4D97-AF65-F5344CB8AC3E}">
        <p14:creationId xmlns:p14="http://schemas.microsoft.com/office/powerpoint/2010/main" val="993941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454</TotalTime>
  <Words>427</Words>
  <Application>Microsoft Office PowerPoint</Application>
  <PresentationFormat>Widescreen</PresentationFormat>
  <Paragraphs>37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Oil Pastel  Animal Eyes</vt:lpstr>
      <vt:lpstr>Oil Pastel Maintenance </vt:lpstr>
      <vt:lpstr>Oil Pastel Technique</vt:lpstr>
      <vt:lpstr>Oil Pastel Blending </vt:lpstr>
      <vt:lpstr>Oil Pastel Tiger Eye Practice</vt:lpstr>
      <vt:lpstr>Oil Pastel Tiger Eye Practice</vt:lpstr>
      <vt:lpstr>Oil Pastel Animal Eye</vt:lpstr>
      <vt:lpstr>Blending</vt:lpstr>
      <vt:lpstr>Texture</vt:lpstr>
      <vt:lpstr>Oil Pastel Tips</vt:lpstr>
      <vt:lpstr>Procedure</vt:lpstr>
      <vt:lpstr>Procedure</vt:lpstr>
      <vt:lpstr>Procedure</vt:lpstr>
      <vt:lpstr>Procedure</vt:lpstr>
      <vt:lpstr>Procedure</vt:lpstr>
      <vt:lpstr>Rubric</vt:lpstr>
      <vt:lpstr>PowerPoint Presentation</vt:lpstr>
    </vt:vector>
  </TitlesOfParts>
  <Company>Henrico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Pastel  &amp; Landscape</dc:title>
  <dc:creator>Elizabeth S. Mehalko (esmehalko)</dc:creator>
  <cp:lastModifiedBy>Elizabeth S. Mehalko (esmehalko)</cp:lastModifiedBy>
  <cp:revision>28</cp:revision>
  <dcterms:created xsi:type="dcterms:W3CDTF">2019-02-17T18:31:45Z</dcterms:created>
  <dcterms:modified xsi:type="dcterms:W3CDTF">2019-02-26T23:13:48Z</dcterms:modified>
</cp:coreProperties>
</file>