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58" r:id="rId4"/>
    <p:sldId id="281" r:id="rId5"/>
    <p:sldId id="263" r:id="rId6"/>
    <p:sldId id="261" r:id="rId7"/>
    <p:sldId id="260" r:id="rId8"/>
    <p:sldId id="264" r:id="rId9"/>
    <p:sldId id="282" r:id="rId10"/>
    <p:sldId id="265" r:id="rId11"/>
    <p:sldId id="266" r:id="rId12"/>
    <p:sldId id="259" r:id="rId13"/>
    <p:sldId id="268" r:id="rId14"/>
    <p:sldId id="269" r:id="rId15"/>
    <p:sldId id="290" r:id="rId16"/>
    <p:sldId id="274" r:id="rId17"/>
    <p:sldId id="273" r:id="rId18"/>
    <p:sldId id="275" r:id="rId19"/>
    <p:sldId id="271" r:id="rId20"/>
    <p:sldId id="270" r:id="rId21"/>
    <p:sldId id="272" r:id="rId22"/>
    <p:sldId id="284" r:id="rId23"/>
    <p:sldId id="285" r:id="rId24"/>
    <p:sldId id="278" r:id="rId25"/>
    <p:sldId id="277" r:id="rId26"/>
    <p:sldId id="287" r:id="rId27"/>
    <p:sldId id="279"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202890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354783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55043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219864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209332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30625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22828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102972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336319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22685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3F52D-37D6-4401-B0F4-650EA5F6B688}" type="datetimeFigureOut">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CAA5E2-D93B-4309-A3C8-660548BD8B0D}" type="slidenum">
              <a:rPr lang="en-US" smtClean="0"/>
              <a:t>‹#›</a:t>
            </a:fld>
            <a:endParaRPr lang="en-US" dirty="0"/>
          </a:p>
        </p:txBody>
      </p:sp>
    </p:spTree>
    <p:extLst>
      <p:ext uri="{BB962C8B-B14F-4D97-AF65-F5344CB8AC3E}">
        <p14:creationId xmlns:p14="http://schemas.microsoft.com/office/powerpoint/2010/main" val="147353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3F52D-37D6-4401-B0F4-650EA5F6B688}" type="datetimeFigureOut">
              <a:rPr lang="en-US" smtClean="0"/>
              <a:t>9/2/2019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AA5E2-D93B-4309-A3C8-660548BD8B0D}" type="slidenum">
              <a:rPr lang="en-US" smtClean="0"/>
              <a:t>‹#›</a:t>
            </a:fld>
            <a:endParaRPr lang="en-US" dirty="0"/>
          </a:p>
        </p:txBody>
      </p:sp>
    </p:spTree>
    <p:extLst>
      <p:ext uri="{BB962C8B-B14F-4D97-AF65-F5344CB8AC3E}">
        <p14:creationId xmlns:p14="http://schemas.microsoft.com/office/powerpoint/2010/main" val="3573817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rtebeau.weeb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Media &amp; Design</a:t>
            </a:r>
            <a:endParaRPr lang="en-US" dirty="0"/>
          </a:p>
        </p:txBody>
      </p:sp>
      <p:sp>
        <p:nvSpPr>
          <p:cNvPr id="3" name="Subtitle 2"/>
          <p:cNvSpPr>
            <a:spLocks noGrp="1"/>
          </p:cNvSpPr>
          <p:nvPr>
            <p:ph type="subTitle" idx="1"/>
          </p:nvPr>
        </p:nvSpPr>
        <p:spPr/>
        <p:txBody>
          <a:bodyPr/>
          <a:lstStyle/>
          <a:p>
            <a:r>
              <a:rPr lang="en-US" dirty="0" smtClean="0"/>
              <a:t>Ms. Mehalko – Room 2002</a:t>
            </a:r>
            <a:endParaRPr lang="en-US" dirty="0"/>
          </a:p>
        </p:txBody>
      </p:sp>
    </p:spTree>
    <p:extLst>
      <p:ext uri="{BB962C8B-B14F-4D97-AF65-F5344CB8AC3E}">
        <p14:creationId xmlns:p14="http://schemas.microsoft.com/office/powerpoint/2010/main" val="332692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Website</a:t>
            </a:r>
            <a:endParaRPr lang="en-US" dirty="0"/>
          </a:p>
        </p:txBody>
      </p:sp>
      <p:sp>
        <p:nvSpPr>
          <p:cNvPr id="3" name="Content Placeholder 2"/>
          <p:cNvSpPr>
            <a:spLocks noGrp="1"/>
          </p:cNvSpPr>
          <p:nvPr>
            <p:ph idx="1"/>
          </p:nvPr>
        </p:nvSpPr>
        <p:spPr/>
        <p:txBody>
          <a:bodyPr/>
          <a:lstStyle/>
          <a:p>
            <a:r>
              <a:rPr lang="en-US" dirty="0"/>
              <a:t>All projects and visual journal assignments will be posted on the class website at </a:t>
            </a:r>
            <a:r>
              <a:rPr lang="en-US" u="sng" dirty="0" smtClean="0">
                <a:hlinkClick r:id="rId2"/>
              </a:rPr>
              <a:t>www.artebeau.weebly.com</a:t>
            </a:r>
            <a:r>
              <a:rPr lang="en-US" dirty="0" smtClean="0"/>
              <a:t> </a:t>
            </a:r>
            <a:r>
              <a:rPr lang="en-US" dirty="0"/>
              <a:t>under the Digital Media </a:t>
            </a:r>
            <a:r>
              <a:rPr lang="en-US" dirty="0" smtClean="0"/>
              <a:t>Art </a:t>
            </a:r>
            <a:r>
              <a:rPr lang="en-US" dirty="0"/>
              <a:t>Design I tab.  </a:t>
            </a:r>
            <a:endParaRPr lang="en-US" dirty="0" smtClean="0"/>
          </a:p>
          <a:p>
            <a:r>
              <a:rPr lang="en-US" dirty="0" smtClean="0"/>
              <a:t>It </a:t>
            </a:r>
            <a:r>
              <a:rPr lang="en-US" dirty="0"/>
              <a:t>is essential that you check this website on a regular basis for announcements, project updates, and notes.  </a:t>
            </a:r>
            <a:endParaRPr lang="en-US" dirty="0" smtClean="0"/>
          </a:p>
          <a:p>
            <a:r>
              <a:rPr lang="en-US" dirty="0" smtClean="0"/>
              <a:t>Please </a:t>
            </a:r>
            <a:r>
              <a:rPr lang="en-US" dirty="0"/>
              <a:t>bookmark this site, as we will be referring to it on a daily basis.</a:t>
            </a:r>
          </a:p>
          <a:p>
            <a:pPr marL="0" indent="0" algn="ctr">
              <a:buNone/>
            </a:pPr>
            <a:r>
              <a:rPr lang="en-US" sz="4800" dirty="0" smtClean="0"/>
              <a:t>www.artebeaux.weebly.com</a:t>
            </a:r>
            <a:endParaRPr lang="en-US" sz="4800" dirty="0"/>
          </a:p>
          <a:p>
            <a:endParaRPr lang="en-US" dirty="0"/>
          </a:p>
        </p:txBody>
      </p:sp>
    </p:spTree>
    <p:extLst>
      <p:ext uri="{BB962C8B-B14F-4D97-AF65-F5344CB8AC3E}">
        <p14:creationId xmlns:p14="http://schemas.microsoft.com/office/powerpoint/2010/main" val="68211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Expectations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Keep your visual journal neat, organized, and updated.  </a:t>
            </a:r>
          </a:p>
          <a:p>
            <a:pPr lvl="0"/>
            <a:r>
              <a:rPr lang="en-US" dirty="0"/>
              <a:t>Use classroom time wisely and ask for extra help if needed.  </a:t>
            </a:r>
          </a:p>
          <a:p>
            <a:pPr lvl="0"/>
            <a:r>
              <a:rPr lang="en-US" dirty="0"/>
              <a:t>I set high standards for your work – I expect you to do the same.</a:t>
            </a:r>
          </a:p>
          <a:p>
            <a:pPr lvl="0"/>
            <a:r>
              <a:rPr lang="en-US" dirty="0"/>
              <a:t>Expect reading and writing to accompany most projects and activities.</a:t>
            </a:r>
          </a:p>
          <a:p>
            <a:pPr lvl="0"/>
            <a:r>
              <a:rPr lang="en-US" dirty="0"/>
              <a:t>No drinks, food, or candy may be consumed in class.  A bottle of water is acceptable.</a:t>
            </a:r>
          </a:p>
          <a:p>
            <a:pPr lvl="0"/>
            <a:r>
              <a:rPr lang="en-US" dirty="0"/>
              <a:t>Safety is a primary focus.  Proper use of materials and equipment must be a commitment of each student.</a:t>
            </a:r>
          </a:p>
          <a:p>
            <a:pPr lvl="0"/>
            <a:r>
              <a:rPr lang="en-US" dirty="0"/>
              <a:t>Mutual respect and courteous behaviors are important if an intellectual exchange of ideas and opinions are to take place.  Appropriate language and conversation topics are expected.</a:t>
            </a:r>
          </a:p>
          <a:p>
            <a:pPr lvl="0"/>
            <a:r>
              <a:rPr lang="en-US" dirty="0"/>
              <a:t>While working on a project, you may talk quietly with your neighbors.  I do, however, expect your full attention when I am speaking to the class.</a:t>
            </a:r>
          </a:p>
        </p:txBody>
      </p:sp>
    </p:spTree>
    <p:extLst>
      <p:ext uri="{BB962C8B-B14F-4D97-AF65-F5344CB8AC3E}">
        <p14:creationId xmlns:p14="http://schemas.microsoft.com/office/powerpoint/2010/main" val="246379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Grading</a:t>
            </a:r>
            <a:endParaRPr lang="en-US" dirty="0"/>
          </a:p>
        </p:txBody>
      </p:sp>
      <p:sp>
        <p:nvSpPr>
          <p:cNvPr id="3" name="Content Placeholder 2"/>
          <p:cNvSpPr>
            <a:spLocks noGrp="1"/>
          </p:cNvSpPr>
          <p:nvPr>
            <p:ph idx="1"/>
          </p:nvPr>
        </p:nvSpPr>
        <p:spPr/>
        <p:txBody>
          <a:bodyPr/>
          <a:lstStyle/>
          <a:p>
            <a:r>
              <a:rPr lang="en-US" dirty="0"/>
              <a:t>50% </a:t>
            </a:r>
            <a:r>
              <a:rPr lang="en-US" i="1" dirty="0"/>
              <a:t>Projects</a:t>
            </a:r>
            <a:r>
              <a:rPr lang="en-US" dirty="0"/>
              <a:t> – 2-4 per marking period.</a:t>
            </a:r>
          </a:p>
          <a:p>
            <a:r>
              <a:rPr lang="en-US" dirty="0"/>
              <a:t>30% </a:t>
            </a:r>
            <a:r>
              <a:rPr lang="en-US" i="1" dirty="0"/>
              <a:t>Tests</a:t>
            </a:r>
            <a:r>
              <a:rPr lang="en-US" dirty="0"/>
              <a:t> – Art of the Week, reflections, and critiques</a:t>
            </a:r>
          </a:p>
          <a:p>
            <a:r>
              <a:rPr lang="en-US" dirty="0"/>
              <a:t>20% </a:t>
            </a:r>
            <a:r>
              <a:rPr lang="en-US" i="1" dirty="0"/>
              <a:t>Classwork/ Homework</a:t>
            </a:r>
            <a:r>
              <a:rPr lang="en-US" dirty="0"/>
              <a:t> – progress checks, written assignments, media studies, homework, participation</a:t>
            </a:r>
          </a:p>
          <a:p>
            <a:endParaRPr lang="en-US" dirty="0"/>
          </a:p>
        </p:txBody>
      </p:sp>
    </p:spTree>
    <p:extLst>
      <p:ext uri="{BB962C8B-B14F-4D97-AF65-F5344CB8AC3E}">
        <p14:creationId xmlns:p14="http://schemas.microsoft.com/office/powerpoint/2010/main" val="3467112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Signature</a:t>
            </a:r>
            <a:endParaRPr lang="en-US" dirty="0"/>
          </a:p>
        </p:txBody>
      </p:sp>
      <p:sp>
        <p:nvSpPr>
          <p:cNvPr id="3" name="Content Placeholder 2"/>
          <p:cNvSpPr>
            <a:spLocks noGrp="1"/>
          </p:cNvSpPr>
          <p:nvPr>
            <p:ph idx="1"/>
          </p:nvPr>
        </p:nvSpPr>
        <p:spPr/>
        <p:txBody>
          <a:bodyPr/>
          <a:lstStyle/>
          <a:p>
            <a:pPr marL="0" indent="0">
              <a:buNone/>
            </a:pPr>
            <a:r>
              <a:rPr lang="en-US" dirty="0" smtClean="0"/>
              <a:t>First homework assignment:</a:t>
            </a:r>
          </a:p>
          <a:p>
            <a:pPr marL="0" indent="0">
              <a:buNone/>
            </a:pPr>
            <a:endParaRPr lang="en-US" dirty="0"/>
          </a:p>
          <a:p>
            <a:pPr marL="0" indent="0">
              <a:buNone/>
            </a:pPr>
            <a:r>
              <a:rPr lang="en-US" dirty="0" smtClean="0"/>
              <a:t>Next class:  Return your syllabus signed by you and your parent/guardian </a:t>
            </a:r>
            <a:endParaRPr lang="en-US" dirty="0"/>
          </a:p>
        </p:txBody>
      </p:sp>
    </p:spTree>
    <p:extLst>
      <p:ext uri="{BB962C8B-B14F-4D97-AF65-F5344CB8AC3E}">
        <p14:creationId xmlns:p14="http://schemas.microsoft.com/office/powerpoint/2010/main" val="208426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Release</a:t>
            </a:r>
            <a:endParaRPr lang="en-US" dirty="0"/>
          </a:p>
        </p:txBody>
      </p:sp>
      <p:sp>
        <p:nvSpPr>
          <p:cNvPr id="3" name="Content Placeholder 2"/>
          <p:cNvSpPr>
            <a:spLocks noGrp="1"/>
          </p:cNvSpPr>
          <p:nvPr>
            <p:ph idx="1"/>
          </p:nvPr>
        </p:nvSpPr>
        <p:spPr/>
        <p:txBody>
          <a:bodyPr/>
          <a:lstStyle/>
          <a:p>
            <a:pPr marL="0" indent="0">
              <a:buNone/>
            </a:pPr>
            <a:r>
              <a:rPr lang="en-US" dirty="0" smtClean="0"/>
              <a:t>Second homework assignment:</a:t>
            </a:r>
          </a:p>
          <a:p>
            <a:endParaRPr lang="en-US" dirty="0"/>
          </a:p>
          <a:p>
            <a:pPr marL="0" indent="0">
              <a:buNone/>
            </a:pPr>
            <a:r>
              <a:rPr lang="en-US" dirty="0" smtClean="0"/>
              <a:t>Next class:  Return your completed and signed art release</a:t>
            </a:r>
            <a:endParaRPr lang="en-US" dirty="0"/>
          </a:p>
        </p:txBody>
      </p:sp>
    </p:spTree>
    <p:extLst>
      <p:ext uri="{BB962C8B-B14F-4D97-AF65-F5344CB8AC3E}">
        <p14:creationId xmlns:p14="http://schemas.microsoft.com/office/powerpoint/2010/main" val="330203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Information Sheet</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Complete and submit in the blue turn in bin on the front table.</a:t>
            </a:r>
            <a:endParaRPr lang="en-US" dirty="0"/>
          </a:p>
        </p:txBody>
      </p:sp>
    </p:spTree>
    <p:extLst>
      <p:ext uri="{BB962C8B-B14F-4D97-AF65-F5344CB8AC3E}">
        <p14:creationId xmlns:p14="http://schemas.microsoft.com/office/powerpoint/2010/main" val="286167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4" name="TextBox 3"/>
          <p:cNvSpPr txBox="1"/>
          <p:nvPr/>
        </p:nvSpPr>
        <p:spPr>
          <a:xfrm>
            <a:off x="8409904" y="5653743"/>
            <a:ext cx="3490175" cy="523220"/>
          </a:xfrm>
          <a:prstGeom prst="rect">
            <a:avLst/>
          </a:prstGeom>
          <a:noFill/>
        </p:spPr>
        <p:txBody>
          <a:bodyPr wrap="square" rtlCol="0">
            <a:spAutoFit/>
          </a:bodyPr>
          <a:lstStyle/>
          <a:p>
            <a:r>
              <a:rPr lang="en-US" sz="2800" dirty="0" smtClean="0"/>
              <a:t>Elements &amp; Principles</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8380" y="1564015"/>
            <a:ext cx="5439172" cy="4351338"/>
          </a:xfrm>
        </p:spPr>
      </p:pic>
    </p:spTree>
    <p:extLst>
      <p:ext uri="{BB962C8B-B14F-4D97-AF65-F5344CB8AC3E}">
        <p14:creationId xmlns:p14="http://schemas.microsoft.com/office/powerpoint/2010/main" val="269604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4" name="TextBox 3"/>
          <p:cNvSpPr txBox="1"/>
          <p:nvPr/>
        </p:nvSpPr>
        <p:spPr>
          <a:xfrm>
            <a:off x="8409904" y="5653743"/>
            <a:ext cx="3168203" cy="523220"/>
          </a:xfrm>
          <a:prstGeom prst="rect">
            <a:avLst/>
          </a:prstGeom>
          <a:noFill/>
        </p:spPr>
        <p:txBody>
          <a:bodyPr wrap="square" rtlCol="0">
            <a:spAutoFit/>
          </a:bodyPr>
          <a:lstStyle/>
          <a:p>
            <a:r>
              <a:rPr lang="en-US" sz="2800" dirty="0" smtClean="0"/>
              <a:t>Shapescape</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2418" y="1690687"/>
            <a:ext cx="3770313" cy="301625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799" y="1690688"/>
            <a:ext cx="3716407" cy="2973125"/>
          </a:xfrm>
          <a:prstGeom prst="rect">
            <a:avLst/>
          </a:prstGeom>
        </p:spPr>
      </p:pic>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8661" y="1649896"/>
            <a:ext cx="3930129" cy="3013917"/>
          </a:xfrm>
        </p:spPr>
      </p:pic>
    </p:spTree>
    <p:extLst>
      <p:ext uri="{BB962C8B-B14F-4D97-AF65-F5344CB8AC3E}">
        <p14:creationId xmlns:p14="http://schemas.microsoft.com/office/powerpoint/2010/main" val="321123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4" name="TextBox 3"/>
          <p:cNvSpPr txBox="1"/>
          <p:nvPr/>
        </p:nvSpPr>
        <p:spPr>
          <a:xfrm>
            <a:off x="8409904" y="5653743"/>
            <a:ext cx="3168203" cy="523220"/>
          </a:xfrm>
          <a:prstGeom prst="rect">
            <a:avLst/>
          </a:prstGeom>
          <a:noFill/>
        </p:spPr>
        <p:txBody>
          <a:bodyPr wrap="square" rtlCol="0">
            <a:spAutoFit/>
          </a:bodyPr>
          <a:lstStyle/>
          <a:p>
            <a:r>
              <a:rPr lang="en-US" sz="2800" dirty="0" smtClean="0"/>
              <a:t>Color Wheel</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9223" y="1722454"/>
            <a:ext cx="3593554" cy="3423478"/>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25" y="1690687"/>
            <a:ext cx="3472763" cy="34870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1612" y="1528089"/>
            <a:ext cx="3617843" cy="3617843"/>
          </a:xfrm>
          <a:prstGeom prst="rect">
            <a:avLst/>
          </a:prstGeom>
        </p:spPr>
      </p:pic>
    </p:spTree>
    <p:extLst>
      <p:ext uri="{BB962C8B-B14F-4D97-AF65-F5344CB8AC3E}">
        <p14:creationId xmlns:p14="http://schemas.microsoft.com/office/powerpoint/2010/main" val="414785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5" name="TextBox 4"/>
          <p:cNvSpPr txBox="1"/>
          <p:nvPr/>
        </p:nvSpPr>
        <p:spPr>
          <a:xfrm>
            <a:off x="8409904" y="5653743"/>
            <a:ext cx="3168203" cy="523220"/>
          </a:xfrm>
          <a:prstGeom prst="rect">
            <a:avLst/>
          </a:prstGeom>
          <a:noFill/>
        </p:spPr>
        <p:txBody>
          <a:bodyPr wrap="square" rtlCol="0">
            <a:spAutoFit/>
          </a:bodyPr>
          <a:lstStyle/>
          <a:p>
            <a:r>
              <a:rPr lang="en-US" sz="2800" dirty="0" smtClean="0"/>
              <a:t>Self-Portrait Collage</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502" y="1404658"/>
            <a:ext cx="3399267" cy="4249085"/>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9904" y="1404658"/>
            <a:ext cx="3399268" cy="42490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267" y="1404658"/>
            <a:ext cx="4475409" cy="3580327"/>
          </a:xfrm>
          <a:prstGeom prst="rect">
            <a:avLst/>
          </a:prstGeom>
        </p:spPr>
      </p:pic>
    </p:spTree>
    <p:extLst>
      <p:ext uri="{BB962C8B-B14F-4D97-AF65-F5344CB8AC3E}">
        <p14:creationId xmlns:p14="http://schemas.microsoft.com/office/powerpoint/2010/main" val="307759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Mrs. Mehalko</a:t>
            </a:r>
            <a:endParaRPr lang="en-US" b="1"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800" dirty="0" smtClean="0"/>
              <a:t>My husband is a math teacher at HSHS.</a:t>
            </a:r>
          </a:p>
          <a:p>
            <a:pPr marL="285750" indent="-285750">
              <a:buFont typeface="Arial" panose="020B0604020202020204" pitchFamily="34" charset="0"/>
              <a:buChar char="•"/>
            </a:pPr>
            <a:r>
              <a:rPr lang="en-US" sz="2800" dirty="0" smtClean="0"/>
              <a:t>I have three dogs – Hitchcock, Sadie and Jasper.</a:t>
            </a:r>
          </a:p>
          <a:p>
            <a:pPr marL="285750" indent="-285750">
              <a:buFont typeface="Arial" panose="020B0604020202020204" pitchFamily="34" charset="0"/>
              <a:buChar char="•"/>
            </a:pPr>
            <a:r>
              <a:rPr lang="en-US" sz="2800" dirty="0" smtClean="0"/>
              <a:t>I like to cook, garden and hike.</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717" y="202020"/>
            <a:ext cx="3365242" cy="252393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717" y="2800971"/>
            <a:ext cx="2672317" cy="356309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251" y="253358"/>
            <a:ext cx="3389092" cy="25395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382" y="2349680"/>
            <a:ext cx="1674627" cy="2232836"/>
          </a:xfrm>
          <a:prstGeom prst="rect">
            <a:avLst/>
          </a:prstGeom>
        </p:spPr>
      </p:pic>
      <p:pic>
        <p:nvPicPr>
          <p:cNvPr id="5"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8412164" y="3969844"/>
            <a:ext cx="3666421" cy="2749816"/>
          </a:xfrm>
        </p:spPr>
      </p:pic>
    </p:spTree>
    <p:extLst>
      <p:ext uri="{BB962C8B-B14F-4D97-AF65-F5344CB8AC3E}">
        <p14:creationId xmlns:p14="http://schemas.microsoft.com/office/powerpoint/2010/main" val="163001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5" name="TextBox 4"/>
          <p:cNvSpPr txBox="1"/>
          <p:nvPr/>
        </p:nvSpPr>
        <p:spPr>
          <a:xfrm>
            <a:off x="8409904" y="5653743"/>
            <a:ext cx="3168203" cy="523220"/>
          </a:xfrm>
          <a:prstGeom prst="rect">
            <a:avLst/>
          </a:prstGeom>
          <a:noFill/>
        </p:spPr>
        <p:txBody>
          <a:bodyPr wrap="square" rtlCol="0">
            <a:spAutoFit/>
          </a:bodyPr>
          <a:lstStyle/>
          <a:p>
            <a:r>
              <a:rPr lang="en-US" sz="2800" dirty="0" smtClean="0"/>
              <a:t>  Celebrity Portraits</a:t>
            </a:r>
            <a:endParaRPr lang="en-US" sz="2800"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246" y="1374230"/>
            <a:ext cx="2822143" cy="3527679"/>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900" y="1359176"/>
            <a:ext cx="2846231" cy="355778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2384" y="1320778"/>
            <a:ext cx="2852862" cy="356607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2642" y="1329066"/>
            <a:ext cx="2846231" cy="3557789"/>
          </a:xfrm>
          <a:prstGeom prst="rect">
            <a:avLst/>
          </a:prstGeom>
        </p:spPr>
      </p:pic>
    </p:spTree>
    <p:extLst>
      <p:ext uri="{BB962C8B-B14F-4D97-AF65-F5344CB8AC3E}">
        <p14:creationId xmlns:p14="http://schemas.microsoft.com/office/powerpoint/2010/main" val="58953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5" name="TextBox 4"/>
          <p:cNvSpPr txBox="1"/>
          <p:nvPr/>
        </p:nvSpPr>
        <p:spPr>
          <a:xfrm>
            <a:off x="7804598" y="5653743"/>
            <a:ext cx="3773510" cy="523220"/>
          </a:xfrm>
          <a:prstGeom prst="rect">
            <a:avLst/>
          </a:prstGeom>
          <a:noFill/>
        </p:spPr>
        <p:txBody>
          <a:bodyPr wrap="square" rtlCol="0">
            <a:spAutoFit/>
          </a:bodyPr>
          <a:lstStyle/>
          <a:p>
            <a:r>
              <a:rPr lang="en-US" sz="2800" dirty="0" smtClean="0"/>
              <a:t>Texture Music Collage</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64" y="1503239"/>
            <a:ext cx="3965353" cy="317228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183" y="1503238"/>
            <a:ext cx="3965353" cy="317228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3334" y="1503239"/>
            <a:ext cx="4005331" cy="3204265"/>
          </a:xfrm>
          <a:prstGeom prst="rect">
            <a:avLst/>
          </a:prstGeom>
        </p:spPr>
      </p:pic>
    </p:spTree>
    <p:extLst>
      <p:ext uri="{BB962C8B-B14F-4D97-AF65-F5344CB8AC3E}">
        <p14:creationId xmlns:p14="http://schemas.microsoft.com/office/powerpoint/2010/main" val="562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sp>
        <p:nvSpPr>
          <p:cNvPr id="5" name="TextBox 4"/>
          <p:cNvSpPr txBox="1"/>
          <p:nvPr/>
        </p:nvSpPr>
        <p:spPr>
          <a:xfrm>
            <a:off x="8409904" y="5653743"/>
            <a:ext cx="3168203" cy="523220"/>
          </a:xfrm>
          <a:prstGeom prst="rect">
            <a:avLst/>
          </a:prstGeom>
          <a:noFill/>
        </p:spPr>
        <p:txBody>
          <a:bodyPr wrap="square" rtlCol="0">
            <a:spAutoFit/>
          </a:bodyPr>
          <a:lstStyle/>
          <a:p>
            <a:r>
              <a:rPr lang="en-US" sz="2800" dirty="0" smtClean="0"/>
              <a:t>  Surreal Landscape</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68" y="1798089"/>
            <a:ext cx="3803358" cy="29380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8583" y="1798089"/>
            <a:ext cx="3672617" cy="293809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358" y="1804344"/>
            <a:ext cx="3664798" cy="2931839"/>
          </a:xfrm>
          <a:prstGeom prst="rect">
            <a:avLst/>
          </a:prstGeom>
        </p:spPr>
      </p:pic>
    </p:spTree>
    <p:extLst>
      <p:ext uri="{BB962C8B-B14F-4D97-AF65-F5344CB8AC3E}">
        <p14:creationId xmlns:p14="http://schemas.microsoft.com/office/powerpoint/2010/main" val="96972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Going to Make?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17" y="1650932"/>
            <a:ext cx="2905901" cy="23247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894" y="4132406"/>
            <a:ext cx="2639645" cy="21117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216" y="4134680"/>
            <a:ext cx="1949149" cy="24364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276" y="1690688"/>
            <a:ext cx="1745158" cy="234762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258417" y="4175789"/>
            <a:ext cx="3469999" cy="211703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3259" y="1650931"/>
            <a:ext cx="3592751" cy="232472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8475" y="1650931"/>
            <a:ext cx="1859777" cy="232472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0962" y="4178542"/>
            <a:ext cx="2707290" cy="2165832"/>
          </a:xfrm>
          <a:prstGeom prst="rect">
            <a:avLst/>
          </a:prstGeom>
        </p:spPr>
      </p:pic>
      <p:sp>
        <p:nvSpPr>
          <p:cNvPr id="15" name="Rectangle 14"/>
          <p:cNvSpPr/>
          <p:nvPr/>
        </p:nvSpPr>
        <p:spPr>
          <a:xfrm>
            <a:off x="9402042" y="6285654"/>
            <a:ext cx="2335896" cy="523220"/>
          </a:xfrm>
          <a:prstGeom prst="rect">
            <a:avLst/>
          </a:prstGeom>
        </p:spPr>
        <p:txBody>
          <a:bodyPr wrap="none">
            <a:spAutoFit/>
          </a:bodyPr>
          <a:lstStyle/>
          <a:p>
            <a:r>
              <a:rPr lang="en-US" sz="2800" dirty="0" smtClean="0"/>
              <a:t>V</a:t>
            </a:r>
            <a:r>
              <a:rPr lang="en-US" sz="2800" dirty="0"/>
              <a:t>i</a:t>
            </a:r>
            <a:r>
              <a:rPr lang="en-US" sz="2800" dirty="0" smtClean="0"/>
              <a:t>sual Journals</a:t>
            </a:r>
            <a:endParaRPr lang="en-US" sz="2800" dirty="0"/>
          </a:p>
        </p:txBody>
      </p:sp>
    </p:spTree>
    <p:extLst>
      <p:ext uri="{BB962C8B-B14F-4D97-AF65-F5344CB8AC3E}">
        <p14:creationId xmlns:p14="http://schemas.microsoft.com/office/powerpoint/2010/main" val="134544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Artistic Background</a:t>
            </a:r>
            <a:endParaRPr lang="en-US" dirty="0"/>
          </a:p>
        </p:txBody>
      </p:sp>
      <p:sp>
        <p:nvSpPr>
          <p:cNvPr id="3" name="Content Placeholder 2"/>
          <p:cNvSpPr>
            <a:spLocks noGrp="1"/>
          </p:cNvSpPr>
          <p:nvPr>
            <p:ph idx="1"/>
          </p:nvPr>
        </p:nvSpPr>
        <p:spPr/>
        <p:txBody>
          <a:bodyPr/>
          <a:lstStyle/>
          <a:p>
            <a:pPr marL="0" indent="0">
              <a:buNone/>
            </a:pPr>
            <a:r>
              <a:rPr lang="en-US" dirty="0" smtClean="0"/>
              <a:t>Help me get to know you as an artist!</a:t>
            </a:r>
          </a:p>
          <a:p>
            <a:pPr marL="0" indent="0">
              <a:buNone/>
            </a:pPr>
            <a:endParaRPr lang="en-US" dirty="0"/>
          </a:p>
          <a:p>
            <a:pPr marL="0" indent="0">
              <a:buNone/>
            </a:pPr>
            <a:r>
              <a:rPr lang="en-US" dirty="0" smtClean="0"/>
              <a:t>The only wrong answer is an incomplete answer!</a:t>
            </a:r>
            <a:endParaRPr lang="en-US" dirty="0"/>
          </a:p>
        </p:txBody>
      </p:sp>
    </p:spTree>
    <p:extLst>
      <p:ext uri="{BB962C8B-B14F-4D97-AF65-F5344CB8AC3E}">
        <p14:creationId xmlns:p14="http://schemas.microsoft.com/office/powerpoint/2010/main" val="164218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truths and a lie</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Tell your classmates 3 things about yourself. </a:t>
            </a:r>
          </a:p>
          <a:p>
            <a:endParaRPr lang="en-US" sz="4000" dirty="0" smtClean="0"/>
          </a:p>
          <a:p>
            <a:r>
              <a:rPr lang="en-US" sz="4000" dirty="0" smtClean="0"/>
              <a:t>Two of these things must be true and 1 thing must be untrue.</a:t>
            </a:r>
          </a:p>
          <a:p>
            <a:pPr marL="0" indent="0">
              <a:buNone/>
            </a:pPr>
            <a:endParaRPr lang="en-US" sz="4000" dirty="0" smtClean="0"/>
          </a:p>
          <a:p>
            <a:r>
              <a:rPr lang="en-US" sz="4000" dirty="0" smtClean="0"/>
              <a:t>The class must guess what is true and what is a lie.</a:t>
            </a:r>
          </a:p>
          <a:p>
            <a:endParaRPr lang="en-US" sz="4000" dirty="0" smtClean="0"/>
          </a:p>
          <a:p>
            <a:pPr marL="0" indent="0">
              <a:buNone/>
            </a:pPr>
            <a:endParaRPr lang="en-US" dirty="0"/>
          </a:p>
        </p:txBody>
      </p:sp>
    </p:spTree>
    <p:extLst>
      <p:ext uri="{BB962C8B-B14F-4D97-AF65-F5344CB8AC3E}">
        <p14:creationId xmlns:p14="http://schemas.microsoft.com/office/powerpoint/2010/main" val="245270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232" y="462497"/>
            <a:ext cx="1527982" cy="1046440"/>
          </a:xfrm>
          <a:prstGeom prst="rect">
            <a:avLst/>
          </a:prstGeom>
        </p:spPr>
        <p:txBody>
          <a:bodyPr wrap="none">
            <a:spAutoFit/>
          </a:bodyPr>
          <a:lstStyle/>
          <a:p>
            <a:r>
              <a:rPr lang="en-US" sz="4400" dirty="0" smtClean="0">
                <a:latin typeface="+mj-lt"/>
              </a:rPr>
              <a:t>PRIDE</a:t>
            </a:r>
          </a:p>
          <a:p>
            <a:endParaRPr lang="en-US" dirty="0"/>
          </a:p>
        </p:txBody>
      </p:sp>
      <p:sp>
        <p:nvSpPr>
          <p:cNvPr id="3" name="Rectangle 2"/>
          <p:cNvSpPr/>
          <p:nvPr/>
        </p:nvSpPr>
        <p:spPr>
          <a:xfrm>
            <a:off x="761232" y="1647354"/>
            <a:ext cx="9760808" cy="1384995"/>
          </a:xfrm>
          <a:prstGeom prst="rect">
            <a:avLst/>
          </a:prstGeom>
        </p:spPr>
        <p:txBody>
          <a:bodyPr wrap="square">
            <a:spAutoFit/>
          </a:bodyPr>
          <a:lstStyle/>
          <a:p>
            <a:pPr marL="285750" indent="-285750">
              <a:buFont typeface="Arial" panose="020B0604020202020204" pitchFamily="34" charset="0"/>
              <a:buChar char="•"/>
            </a:pPr>
            <a:r>
              <a:rPr lang="en-US" sz="2800" dirty="0" smtClean="0"/>
              <a:t>Students will complete a PRIDE opinion poll. </a:t>
            </a:r>
          </a:p>
          <a:p>
            <a:pPr marL="285750" indent="-285750">
              <a:buFont typeface="Arial" panose="020B0604020202020204" pitchFamily="34" charset="0"/>
              <a:buChar char="•"/>
            </a:pPr>
            <a:r>
              <a:rPr lang="en-US" sz="2800" dirty="0" smtClean="0"/>
              <a:t>The poll will be used to create a set of standards that exemplify what PRIDE means in our classroom.</a:t>
            </a:r>
            <a:endParaRPr lang="en-US" sz="2800" dirty="0"/>
          </a:p>
        </p:txBody>
      </p:sp>
    </p:spTree>
    <p:extLst>
      <p:ext uri="{BB962C8B-B14F-4D97-AF65-F5344CB8AC3E}">
        <p14:creationId xmlns:p14="http://schemas.microsoft.com/office/powerpoint/2010/main" val="25918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Computer Skills</a:t>
            </a:r>
            <a:endParaRPr lang="en-US" dirty="0"/>
          </a:p>
        </p:txBody>
      </p:sp>
      <p:sp>
        <p:nvSpPr>
          <p:cNvPr id="3" name="Content Placeholder 2"/>
          <p:cNvSpPr>
            <a:spLocks noGrp="1"/>
          </p:cNvSpPr>
          <p:nvPr>
            <p:ph idx="1"/>
          </p:nvPr>
        </p:nvSpPr>
        <p:spPr/>
        <p:txBody>
          <a:bodyPr/>
          <a:lstStyle/>
          <a:p>
            <a:r>
              <a:rPr lang="en-US" dirty="0" smtClean="0"/>
              <a:t>Helps me gauge our class’s computer knowledge right now</a:t>
            </a:r>
          </a:p>
          <a:p>
            <a:r>
              <a:rPr lang="en-US" dirty="0" smtClean="0"/>
              <a:t>Helps me gauge our class’s growth later on in the year</a:t>
            </a:r>
          </a:p>
          <a:p>
            <a:endParaRPr lang="en-US" dirty="0"/>
          </a:p>
          <a:p>
            <a:r>
              <a:rPr lang="en-US" dirty="0" smtClean="0"/>
              <a:t>The only wrong answer is an incomplete answer!</a:t>
            </a:r>
          </a:p>
          <a:p>
            <a:pPr lvl="1"/>
            <a:r>
              <a:rPr lang="en-US" dirty="0" smtClean="0"/>
              <a:t>If you don’t know, take a guess!</a:t>
            </a:r>
          </a:p>
          <a:p>
            <a:endParaRPr lang="en-US" dirty="0"/>
          </a:p>
        </p:txBody>
      </p:sp>
    </p:spTree>
    <p:extLst>
      <p:ext uri="{BB962C8B-B14F-4D97-AF65-F5344CB8AC3E}">
        <p14:creationId xmlns:p14="http://schemas.microsoft.com/office/powerpoint/2010/main" val="411418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232" y="462497"/>
            <a:ext cx="4667753" cy="1046440"/>
          </a:xfrm>
          <a:prstGeom prst="rect">
            <a:avLst/>
          </a:prstGeom>
        </p:spPr>
        <p:txBody>
          <a:bodyPr wrap="none">
            <a:spAutoFit/>
          </a:bodyPr>
          <a:lstStyle/>
          <a:p>
            <a:r>
              <a:rPr lang="en-US" sz="4400" dirty="0" smtClean="0">
                <a:latin typeface="+mj-lt"/>
              </a:rPr>
              <a:t>DMAD Folder Cover</a:t>
            </a:r>
            <a:endParaRPr lang="en-US" sz="4400" dirty="0" smtClean="0">
              <a:latin typeface="+mj-lt"/>
            </a:endParaRPr>
          </a:p>
          <a:p>
            <a:endParaRPr lang="en-US" dirty="0"/>
          </a:p>
        </p:txBody>
      </p:sp>
      <p:sp>
        <p:nvSpPr>
          <p:cNvPr id="3" name="Rectangle 2"/>
          <p:cNvSpPr/>
          <p:nvPr/>
        </p:nvSpPr>
        <p:spPr>
          <a:xfrm>
            <a:off x="761232" y="1647354"/>
            <a:ext cx="9760808" cy="1815882"/>
          </a:xfrm>
          <a:prstGeom prst="rect">
            <a:avLst/>
          </a:prstGeom>
        </p:spPr>
        <p:txBody>
          <a:bodyPr wrap="square">
            <a:spAutoFit/>
          </a:bodyPr>
          <a:lstStyle/>
          <a:p>
            <a:pPr marL="285750" indent="-285750">
              <a:buFont typeface="Arial" panose="020B0604020202020204" pitchFamily="34" charset="0"/>
              <a:buChar char="•"/>
            </a:pPr>
            <a:r>
              <a:rPr lang="en-US" sz="2800" dirty="0" smtClean="0"/>
              <a:t>Students will use magazines to explore graphic design possibilities</a:t>
            </a:r>
          </a:p>
          <a:p>
            <a:pPr marL="285750" indent="-285750">
              <a:buFont typeface="Arial" panose="020B0604020202020204" pitchFamily="34" charset="0"/>
              <a:buChar char="•"/>
            </a:pPr>
            <a:r>
              <a:rPr lang="en-US" sz="2800" dirty="0" smtClean="0"/>
              <a:t>Students will create a collage of images that represent who you are and things that you like.</a:t>
            </a:r>
            <a:endParaRPr lang="en-US" sz="2800" dirty="0"/>
          </a:p>
        </p:txBody>
      </p:sp>
    </p:spTree>
    <p:extLst>
      <p:ext uri="{BB962C8B-B14F-4D97-AF65-F5344CB8AC3E}">
        <p14:creationId xmlns:p14="http://schemas.microsoft.com/office/powerpoint/2010/main" val="285515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Overview</a:t>
            </a:r>
            <a:endParaRPr lang="en-US" dirty="0"/>
          </a:p>
        </p:txBody>
      </p:sp>
      <p:sp>
        <p:nvSpPr>
          <p:cNvPr id="3" name="Content Placeholder 2"/>
          <p:cNvSpPr>
            <a:spLocks noGrp="1"/>
          </p:cNvSpPr>
          <p:nvPr>
            <p:ph idx="1"/>
          </p:nvPr>
        </p:nvSpPr>
        <p:spPr/>
        <p:txBody>
          <a:bodyPr>
            <a:normAutofit/>
          </a:bodyPr>
          <a:lstStyle/>
          <a:p>
            <a:r>
              <a:rPr lang="en-US" dirty="0" smtClean="0"/>
              <a:t>Digital </a:t>
            </a:r>
            <a:r>
              <a:rPr lang="en-US" dirty="0"/>
              <a:t>Media </a:t>
            </a:r>
            <a:r>
              <a:rPr lang="en-US" dirty="0" smtClean="0"/>
              <a:t>Art </a:t>
            </a:r>
            <a:r>
              <a:rPr lang="en-US" dirty="0"/>
              <a:t>Design I is a full year course with exams.  </a:t>
            </a:r>
            <a:endParaRPr lang="en-US" dirty="0" smtClean="0"/>
          </a:p>
          <a:p>
            <a:r>
              <a:rPr lang="en-US" dirty="0" smtClean="0"/>
              <a:t>There </a:t>
            </a:r>
            <a:r>
              <a:rPr lang="en-US" dirty="0"/>
              <a:t>will be tests and projects throughout each nine </a:t>
            </a:r>
            <a:r>
              <a:rPr lang="en-US" dirty="0" smtClean="0"/>
              <a:t>weeks.</a:t>
            </a:r>
          </a:p>
          <a:p>
            <a:r>
              <a:rPr lang="en-US" dirty="0" smtClean="0"/>
              <a:t>We </a:t>
            </a:r>
            <a:r>
              <a:rPr lang="en-US" dirty="0"/>
              <a:t>will </a:t>
            </a:r>
            <a:r>
              <a:rPr lang="en-US" dirty="0" smtClean="0"/>
              <a:t>be </a:t>
            </a:r>
            <a:r>
              <a:rPr lang="en-US" dirty="0"/>
              <a:t>exploring the use of technology in art, and studying a variety of artists and concepts.  </a:t>
            </a:r>
            <a:endParaRPr lang="en-US" dirty="0" smtClean="0"/>
          </a:p>
          <a:p>
            <a:r>
              <a:rPr lang="en-US" dirty="0" smtClean="0"/>
              <a:t>Explores the vast applications of Photoshop CC.</a:t>
            </a:r>
          </a:p>
          <a:p>
            <a:r>
              <a:rPr lang="en-US" dirty="0" smtClean="0"/>
              <a:t>Includes both teacher-led instruction and independent studio time.</a:t>
            </a:r>
          </a:p>
          <a:p>
            <a:r>
              <a:rPr lang="en-US" dirty="0" smtClean="0"/>
              <a:t>There </a:t>
            </a:r>
            <a:r>
              <a:rPr lang="en-US" dirty="0"/>
              <a:t>is a</a:t>
            </a:r>
            <a:r>
              <a:rPr lang="en-US" b="1" dirty="0"/>
              <a:t> $12.00 art fee</a:t>
            </a:r>
            <a:r>
              <a:rPr lang="en-US" dirty="0"/>
              <a:t> </a:t>
            </a:r>
            <a:r>
              <a:rPr lang="en-US" dirty="0" smtClean="0"/>
              <a:t>for this course.</a:t>
            </a:r>
            <a:endParaRPr lang="en-US" dirty="0" smtClean="0"/>
          </a:p>
          <a:p>
            <a:endParaRPr lang="en-US" dirty="0"/>
          </a:p>
        </p:txBody>
      </p:sp>
    </p:spTree>
    <p:extLst>
      <p:ext uri="{BB962C8B-B14F-4D97-AF65-F5344CB8AC3E}">
        <p14:creationId xmlns:p14="http://schemas.microsoft.com/office/powerpoint/2010/main" val="326279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467" y="645558"/>
            <a:ext cx="10771031" cy="5324535"/>
          </a:xfrm>
          <a:prstGeom prst="rect">
            <a:avLst/>
          </a:prstGeom>
        </p:spPr>
        <p:txBody>
          <a:bodyPr wrap="square">
            <a:spAutoFit/>
          </a:bodyPr>
          <a:lstStyle/>
          <a:p>
            <a:r>
              <a:rPr lang="en-US" sz="4400" dirty="0" smtClean="0">
                <a:effectLst/>
                <a:latin typeface="+mj-lt"/>
                <a:ea typeface="Times New Roman" panose="02020603050405020304" pitchFamily="18" charset="0"/>
              </a:rPr>
              <a:t>Syllabus -Materials</a:t>
            </a:r>
          </a:p>
          <a:p>
            <a:endParaRPr lang="en-US" sz="4400" dirty="0" smtClean="0">
              <a:effectLst/>
              <a:latin typeface="+mj-lt"/>
              <a:ea typeface="Times New Roman" panose="02020603050405020304" pitchFamily="18" charset="0"/>
            </a:endParaRPr>
          </a:p>
          <a:p>
            <a:pPr marL="457200" indent="-457200">
              <a:buFont typeface="Arial" panose="020B0604020202020204" pitchFamily="34" charset="0"/>
              <a:buChar char="•"/>
            </a:pPr>
            <a:r>
              <a:rPr lang="en-US" sz="2800" dirty="0" smtClean="0">
                <a:effectLst/>
                <a:ea typeface="Times New Roman" panose="02020603050405020304" pitchFamily="18" charset="0"/>
              </a:rPr>
              <a:t>A school laptop is required for this course.  </a:t>
            </a:r>
            <a:r>
              <a:rPr lang="en-US" sz="2800" b="1" dirty="0" smtClean="0">
                <a:effectLst/>
                <a:ea typeface="Times New Roman" panose="02020603050405020304" pitchFamily="18" charset="0"/>
              </a:rPr>
              <a:t>Laptops must be obtained </a:t>
            </a:r>
            <a:r>
              <a:rPr lang="en-US" sz="2800" b="1" dirty="0" smtClean="0">
                <a:effectLst/>
                <a:ea typeface="Times New Roman" panose="02020603050405020304" pitchFamily="18" charset="0"/>
              </a:rPr>
              <a:t>to </a:t>
            </a:r>
            <a:r>
              <a:rPr lang="en-US" sz="2800" b="1" dirty="0" smtClean="0">
                <a:effectLst/>
                <a:ea typeface="Times New Roman" panose="02020603050405020304" pitchFamily="18" charset="0"/>
              </a:rPr>
              <a:t>maintain enrollment in the course</a:t>
            </a:r>
            <a:r>
              <a:rPr lang="en-US" sz="2800" dirty="0" smtClean="0">
                <a:effectLst/>
                <a:ea typeface="Times New Roman" panose="02020603050405020304" pitchFamily="18" charset="0"/>
              </a:rPr>
              <a:t>.  </a:t>
            </a:r>
          </a:p>
          <a:p>
            <a:pPr marL="457200" indent="-457200">
              <a:buFont typeface="Arial" panose="020B0604020202020204" pitchFamily="34" charset="0"/>
              <a:buChar char="•"/>
            </a:pPr>
            <a:r>
              <a:rPr lang="en-US" sz="2800" dirty="0" smtClean="0">
                <a:effectLst/>
                <a:ea typeface="Times New Roman" panose="02020603050405020304" pitchFamily="18" charset="0"/>
              </a:rPr>
              <a:t>Students who have not complied with the mandatory technology requirements for the course by the deadline will be placed in another elective.  </a:t>
            </a:r>
          </a:p>
          <a:p>
            <a:pPr marL="457200" indent="-457200">
              <a:buFont typeface="Arial" panose="020B0604020202020204" pitchFamily="34" charset="0"/>
              <a:buChar char="•"/>
            </a:pPr>
            <a:r>
              <a:rPr lang="en-US" sz="2800" dirty="0" smtClean="0">
                <a:effectLst/>
                <a:ea typeface="Times New Roman" panose="02020603050405020304" pitchFamily="18" charset="0"/>
              </a:rPr>
              <a:t>HCPS laptops provide student access to innovative software such as Photoshop CC.  All projects will be completed using Photoshop CC.  </a:t>
            </a:r>
          </a:p>
          <a:p>
            <a:pPr marL="457200" indent="-457200">
              <a:buFont typeface="Arial" panose="020B0604020202020204" pitchFamily="34" charset="0"/>
              <a:buChar char="•"/>
            </a:pPr>
            <a:r>
              <a:rPr lang="en-US" sz="2800" dirty="0" smtClean="0">
                <a:effectLst/>
                <a:ea typeface="Times New Roman" panose="02020603050405020304" pitchFamily="18" charset="0"/>
              </a:rPr>
              <a:t>A personal laptop will not suffice as a substitution.  </a:t>
            </a:r>
          </a:p>
          <a:p>
            <a:pPr marL="457200" indent="-457200">
              <a:buFont typeface="Arial" panose="020B0604020202020204" pitchFamily="34" charset="0"/>
              <a:buChar char="•"/>
            </a:pPr>
            <a:r>
              <a:rPr lang="en-US" sz="2800" dirty="0" smtClean="0">
                <a:effectLst/>
                <a:ea typeface="Times New Roman" panose="02020603050405020304" pitchFamily="18" charset="0"/>
              </a:rPr>
              <a:t>You must bring your laptop, charger and pencil to class every day. </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124532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Assignment</a:t>
            </a:r>
            <a:endParaRPr lang="en-US" dirty="0"/>
          </a:p>
        </p:txBody>
      </p:sp>
      <p:sp>
        <p:nvSpPr>
          <p:cNvPr id="3" name="Content Placeholder 2"/>
          <p:cNvSpPr>
            <a:spLocks noGrp="1"/>
          </p:cNvSpPr>
          <p:nvPr>
            <p:ph idx="1"/>
          </p:nvPr>
        </p:nvSpPr>
        <p:spPr/>
        <p:txBody>
          <a:bodyPr>
            <a:normAutofit lnSpcReduction="10000"/>
          </a:bodyPr>
          <a:lstStyle/>
          <a:p>
            <a:r>
              <a:rPr lang="en-US" dirty="0"/>
              <a:t>Work is due on its assigned date.  This includes project, sketchbook assignments and classwork.</a:t>
            </a:r>
          </a:p>
          <a:p>
            <a:r>
              <a:rPr lang="en-US" dirty="0"/>
              <a:t>Exceptions will only be made for excused absences.  Unexcused late work will result in the loss of 5 points for each day late for written work.</a:t>
            </a:r>
          </a:p>
          <a:p>
            <a:r>
              <a:rPr lang="en-US" dirty="0"/>
              <a:t>Late Policy</a:t>
            </a:r>
          </a:p>
          <a:p>
            <a:pPr lvl="1">
              <a:buFont typeface="Wingdings" panose="05000000000000000000" pitchFamily="2" charset="2"/>
              <a:buChar char="Ø"/>
            </a:pPr>
            <a:r>
              <a:rPr lang="en-US" dirty="0"/>
              <a:t>	Day 1 – 5 points</a:t>
            </a:r>
          </a:p>
          <a:p>
            <a:pPr lvl="1">
              <a:buFont typeface="Wingdings" panose="05000000000000000000" pitchFamily="2" charset="2"/>
              <a:buChar char="Ø"/>
            </a:pPr>
            <a:r>
              <a:rPr lang="en-US" dirty="0"/>
              <a:t> 	Day 2 – 5 points</a:t>
            </a:r>
          </a:p>
          <a:p>
            <a:pPr lvl="1">
              <a:buFont typeface="Wingdings" panose="05000000000000000000" pitchFamily="2" charset="2"/>
              <a:buChar char="Ø"/>
            </a:pPr>
            <a:r>
              <a:rPr lang="en-US" dirty="0"/>
              <a:t> 	Day 3 – 5 points</a:t>
            </a:r>
          </a:p>
          <a:p>
            <a:pPr marL="457200" lvl="1" indent="0">
              <a:buNone/>
            </a:pPr>
            <a:endParaRPr lang="en-US" dirty="0"/>
          </a:p>
          <a:p>
            <a:pPr lvl="1">
              <a:buFont typeface="Wingdings" panose="05000000000000000000" pitchFamily="2" charset="2"/>
              <a:buChar char="v"/>
            </a:pPr>
            <a:r>
              <a:rPr lang="en-US" dirty="0"/>
              <a:t> Late point deductions will stop at a 65%</a:t>
            </a:r>
            <a:endParaRPr lang="en-US" dirty="0"/>
          </a:p>
        </p:txBody>
      </p:sp>
    </p:spTree>
    <p:extLst>
      <p:ext uri="{BB962C8B-B14F-4D97-AF65-F5344CB8AC3E}">
        <p14:creationId xmlns:p14="http://schemas.microsoft.com/office/powerpoint/2010/main" val="938893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a:t>
            </a:r>
            <a:r>
              <a:rPr lang="en-US" dirty="0" smtClean="0"/>
              <a:t>DMAD Folder</a:t>
            </a:r>
            <a:endParaRPr lang="en-US" dirty="0"/>
          </a:p>
        </p:txBody>
      </p:sp>
      <p:sp>
        <p:nvSpPr>
          <p:cNvPr id="3" name="Content Placeholder 2"/>
          <p:cNvSpPr>
            <a:spLocks noGrp="1"/>
          </p:cNvSpPr>
          <p:nvPr>
            <p:ph idx="1"/>
          </p:nvPr>
        </p:nvSpPr>
        <p:spPr/>
        <p:txBody>
          <a:bodyPr/>
          <a:lstStyle/>
          <a:p>
            <a:r>
              <a:rPr lang="en-US" dirty="0"/>
              <a:t>You will maintain </a:t>
            </a:r>
            <a:r>
              <a:rPr lang="en-US" dirty="0" smtClean="0"/>
              <a:t>a </a:t>
            </a:r>
            <a:r>
              <a:rPr lang="en-US" dirty="0" smtClean="0"/>
              <a:t>DMAD folder </a:t>
            </a:r>
            <a:r>
              <a:rPr lang="en-US" dirty="0" smtClean="0"/>
              <a:t>throughout </a:t>
            </a:r>
            <a:r>
              <a:rPr lang="en-US" dirty="0"/>
              <a:t>the year that will </a:t>
            </a:r>
            <a:r>
              <a:rPr lang="en-US" dirty="0" smtClean="0"/>
              <a:t>contain: </a:t>
            </a:r>
          </a:p>
          <a:p>
            <a:pPr lvl="1"/>
            <a:r>
              <a:rPr lang="en-US" dirty="0" smtClean="0"/>
              <a:t>PS Practice</a:t>
            </a:r>
            <a:r>
              <a:rPr lang="en-US" dirty="0" smtClean="0"/>
              <a:t> </a:t>
            </a:r>
            <a:r>
              <a:rPr lang="en-US" dirty="0"/>
              <a:t>A</a:t>
            </a:r>
            <a:r>
              <a:rPr lang="en-US" dirty="0" smtClean="0"/>
              <a:t>ssignments</a:t>
            </a:r>
            <a:endParaRPr lang="en-US" dirty="0" smtClean="0"/>
          </a:p>
          <a:p>
            <a:pPr lvl="1"/>
            <a:r>
              <a:rPr lang="en-US" dirty="0"/>
              <a:t>N</a:t>
            </a:r>
            <a:r>
              <a:rPr lang="en-US" dirty="0" smtClean="0"/>
              <a:t>otes</a:t>
            </a:r>
          </a:p>
          <a:p>
            <a:pPr lvl="1"/>
            <a:r>
              <a:rPr lang="en-US" dirty="0" smtClean="0"/>
              <a:t>Vocabulary</a:t>
            </a:r>
          </a:p>
          <a:p>
            <a:pPr lvl="1"/>
            <a:r>
              <a:rPr lang="en-US" dirty="0"/>
              <a:t>I</a:t>
            </a:r>
            <a:r>
              <a:rPr lang="en-US" dirty="0" smtClean="0"/>
              <a:t>nformation </a:t>
            </a:r>
            <a:r>
              <a:rPr lang="en-US" dirty="0"/>
              <a:t>needed to complete your projects.  </a:t>
            </a:r>
          </a:p>
          <a:p>
            <a:pPr marL="0" indent="0">
              <a:buNone/>
            </a:pPr>
            <a:endParaRPr lang="en-US" dirty="0"/>
          </a:p>
          <a:p>
            <a:r>
              <a:rPr lang="en-US" dirty="0" smtClean="0"/>
              <a:t>Folders should </a:t>
            </a:r>
            <a:r>
              <a:rPr lang="en-US" dirty="0"/>
              <a:t>remain in the </a:t>
            </a:r>
            <a:r>
              <a:rPr lang="en-US" dirty="0" smtClean="0"/>
              <a:t>classroom.</a:t>
            </a:r>
            <a:endParaRPr lang="en-US" dirty="0"/>
          </a:p>
        </p:txBody>
      </p:sp>
    </p:spTree>
    <p:extLst>
      <p:ext uri="{BB962C8B-B14F-4D97-AF65-F5344CB8AC3E}">
        <p14:creationId xmlns:p14="http://schemas.microsoft.com/office/powerpoint/2010/main" val="271495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Attendance</a:t>
            </a:r>
            <a:endParaRPr lang="en-US" dirty="0"/>
          </a:p>
        </p:txBody>
      </p:sp>
      <p:sp>
        <p:nvSpPr>
          <p:cNvPr id="3" name="Content Placeholder 2"/>
          <p:cNvSpPr>
            <a:spLocks noGrp="1"/>
          </p:cNvSpPr>
          <p:nvPr>
            <p:ph idx="1"/>
          </p:nvPr>
        </p:nvSpPr>
        <p:spPr/>
        <p:txBody>
          <a:bodyPr/>
          <a:lstStyle/>
          <a:p>
            <a:r>
              <a:rPr lang="en-US" dirty="0"/>
              <a:t>Daily attendance is mandatory to ensure that you are able to stay on task and not fall behind on projects.</a:t>
            </a:r>
          </a:p>
          <a:p>
            <a:r>
              <a:rPr lang="en-US" dirty="0"/>
              <a:t>Use your class time wisely.  You will be provided with plenty of time to complete work in class.  </a:t>
            </a:r>
          </a:p>
          <a:p>
            <a:r>
              <a:rPr lang="en-US" dirty="0"/>
              <a:t>An excused absence allows students the number of classes missed plus a day to make up the work. If you have an excused absence, it is your responsibility to make arrangements to make-up missed work within a week of your return to school. </a:t>
            </a:r>
          </a:p>
          <a:p>
            <a:r>
              <a:rPr lang="en-US" dirty="0"/>
              <a:t>Work may not be taken home to complete – do not ask.</a:t>
            </a:r>
          </a:p>
          <a:p>
            <a:pPr lvl="2">
              <a:buFont typeface="Wingdings" panose="05000000000000000000" pitchFamily="2" charset="2"/>
              <a:buChar char="Ø"/>
            </a:pPr>
            <a:r>
              <a:rPr lang="en-US" dirty="0"/>
              <a:t>Exceptions will only be made for chronic illness, a family emergency, etc.</a:t>
            </a:r>
          </a:p>
          <a:p>
            <a:endParaRPr lang="en-US" dirty="0"/>
          </a:p>
        </p:txBody>
      </p:sp>
    </p:spTree>
    <p:extLst>
      <p:ext uri="{BB962C8B-B14F-4D97-AF65-F5344CB8AC3E}">
        <p14:creationId xmlns:p14="http://schemas.microsoft.com/office/powerpoint/2010/main" val="181686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 Use of Technology</a:t>
            </a:r>
            <a:endParaRPr lang="en-US" dirty="0"/>
          </a:p>
        </p:txBody>
      </p:sp>
      <p:sp>
        <p:nvSpPr>
          <p:cNvPr id="3" name="Content Placeholder 2"/>
          <p:cNvSpPr>
            <a:spLocks noGrp="1"/>
          </p:cNvSpPr>
          <p:nvPr>
            <p:ph idx="1"/>
          </p:nvPr>
        </p:nvSpPr>
        <p:spPr/>
        <p:txBody>
          <a:bodyPr>
            <a:normAutofit/>
          </a:bodyPr>
          <a:lstStyle/>
          <a:p>
            <a:r>
              <a:rPr lang="en-US" dirty="0" smtClean="0"/>
              <a:t>Classroom </a:t>
            </a:r>
            <a:r>
              <a:rPr lang="en-US" dirty="0"/>
              <a:t>and school equipment should be used gently.  We must work together to preserve our equipment for as long as possible so that future classes may enjoy its use.  </a:t>
            </a:r>
            <a:endParaRPr lang="en-US" dirty="0" smtClean="0"/>
          </a:p>
          <a:p>
            <a:r>
              <a:rPr lang="en-US" dirty="0" smtClean="0"/>
              <a:t>While </a:t>
            </a:r>
            <a:r>
              <a:rPr lang="en-US" dirty="0"/>
              <a:t>in class, you are expected to remain on school-related websites and computer art-related assignments.  </a:t>
            </a:r>
            <a:endParaRPr lang="en-US" dirty="0" smtClean="0"/>
          </a:p>
          <a:p>
            <a:r>
              <a:rPr lang="en-US" dirty="0" smtClean="0"/>
              <a:t>Those </a:t>
            </a:r>
            <a:r>
              <a:rPr lang="en-US" dirty="0"/>
              <a:t>who find themselves distracted when using the computer will be given an alternate written assignment.</a:t>
            </a:r>
          </a:p>
          <a:p>
            <a:endParaRPr lang="en-US" dirty="0"/>
          </a:p>
        </p:txBody>
      </p:sp>
    </p:spTree>
    <p:extLst>
      <p:ext uri="{BB962C8B-B14F-4D97-AF65-F5344CB8AC3E}">
        <p14:creationId xmlns:p14="http://schemas.microsoft.com/office/powerpoint/2010/main" val="55733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496" y="514013"/>
            <a:ext cx="6848863" cy="769441"/>
          </a:xfrm>
          <a:prstGeom prst="rect">
            <a:avLst/>
          </a:prstGeom>
        </p:spPr>
        <p:txBody>
          <a:bodyPr wrap="none">
            <a:spAutoFit/>
          </a:bodyPr>
          <a:lstStyle/>
          <a:p>
            <a:r>
              <a:rPr lang="en-US" sz="4400" dirty="0" smtClean="0">
                <a:latin typeface="+mj-lt"/>
              </a:rPr>
              <a:t>Syllabus – Back Up Your Work</a:t>
            </a:r>
            <a:endParaRPr lang="en-US" sz="4400" dirty="0">
              <a:latin typeface="+mj-lt"/>
            </a:endParaRPr>
          </a:p>
        </p:txBody>
      </p:sp>
      <p:sp>
        <p:nvSpPr>
          <p:cNvPr id="3" name="Rectangle 2"/>
          <p:cNvSpPr/>
          <p:nvPr/>
        </p:nvSpPr>
        <p:spPr>
          <a:xfrm>
            <a:off x="476495" y="1859340"/>
            <a:ext cx="11153127" cy="3970318"/>
          </a:xfrm>
          <a:prstGeom prst="rect">
            <a:avLst/>
          </a:prstGeom>
        </p:spPr>
        <p:txBody>
          <a:bodyPr wrap="square">
            <a:spAutoFit/>
          </a:bodyPr>
          <a:lstStyle/>
          <a:p>
            <a:pPr marL="457200" indent="-457200">
              <a:buFont typeface="Arial" panose="020B0604020202020204" pitchFamily="34" charset="0"/>
              <a:buChar char="•"/>
            </a:pPr>
            <a:r>
              <a:rPr lang="en-US" sz="2800" dirty="0" smtClean="0">
                <a:effectLst/>
                <a:ea typeface="Times New Roman" panose="02020603050405020304" pitchFamily="18" charset="0"/>
              </a:rPr>
              <a:t>Technology, while powerful, can also be extremely unreliable.  It is important that you back up your work in case your computer crashes.  The help desk often wipes your drive clean, and your work may be sacrificed in order to repair your computer.  </a:t>
            </a:r>
          </a:p>
          <a:p>
            <a:pPr marL="457200" indent="-457200">
              <a:buFont typeface="Arial" panose="020B0604020202020204" pitchFamily="34" charset="0"/>
              <a:buChar char="•"/>
            </a:pPr>
            <a:r>
              <a:rPr lang="en-US" sz="2800" dirty="0" smtClean="0">
                <a:effectLst/>
                <a:ea typeface="Times New Roman" panose="02020603050405020304" pitchFamily="18" charset="0"/>
              </a:rPr>
              <a:t>You can back up on the server if you are on your laptop at school.  </a:t>
            </a:r>
          </a:p>
          <a:p>
            <a:pPr marL="457200" indent="-457200">
              <a:buFont typeface="Arial" panose="020B0604020202020204" pitchFamily="34" charset="0"/>
              <a:buChar char="•"/>
            </a:pPr>
            <a:r>
              <a:rPr lang="en-US" sz="2800" dirty="0" smtClean="0">
                <a:effectLst/>
                <a:ea typeface="Times New Roman" panose="02020603050405020304" pitchFamily="18" charset="0"/>
              </a:rPr>
              <a:t>I also highly recommend purchasing a flash memory drive to back up your work and transfer files to the lab computers, if needed.  Flash drives can be purchased fairly inexpensively in the electronics section at most major stores:  Wal-Mart, Target, etc.</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272504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1150</Words>
  <Application>Microsoft Office PowerPoint</Application>
  <PresentationFormat>Widescreen</PresentationFormat>
  <Paragraphs>119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Digital Media &amp; Design</vt:lpstr>
      <vt:lpstr>Mrs. Mehalko</vt:lpstr>
      <vt:lpstr>Syllabus - Overview</vt:lpstr>
      <vt:lpstr>PowerPoint Presentation</vt:lpstr>
      <vt:lpstr>Syllabus – Assignment</vt:lpstr>
      <vt:lpstr>Syllabus – DMAD Folder</vt:lpstr>
      <vt:lpstr>Syllabus - Attendance</vt:lpstr>
      <vt:lpstr>Syllabus – Use of Technology</vt:lpstr>
      <vt:lpstr>PowerPoint Presentation</vt:lpstr>
      <vt:lpstr>Syllabus - Website</vt:lpstr>
      <vt:lpstr>Syllabus - Expectations</vt:lpstr>
      <vt:lpstr>Syllabus - Grading</vt:lpstr>
      <vt:lpstr>Syllabus - Signature</vt:lpstr>
      <vt:lpstr>Art Release</vt:lpstr>
      <vt:lpstr>Student Information Sheet</vt:lpstr>
      <vt:lpstr>What Are We Going to Make?</vt:lpstr>
      <vt:lpstr>What Are We Going to Make?</vt:lpstr>
      <vt:lpstr>What Are We Going to Make?</vt:lpstr>
      <vt:lpstr>What Are We Going to Make?</vt:lpstr>
      <vt:lpstr>What Are We Going to Make?</vt:lpstr>
      <vt:lpstr>What Are We Going to Make?</vt:lpstr>
      <vt:lpstr>What Are We Going to Make?</vt:lpstr>
      <vt:lpstr>What Are We Going to Make?</vt:lpstr>
      <vt:lpstr>Your Artistic Background</vt:lpstr>
      <vt:lpstr>Two truths and a lie</vt:lpstr>
      <vt:lpstr>PowerPoint Presentation</vt:lpstr>
      <vt:lpstr>Basic Computer Skills</vt:lpstr>
      <vt:lpstr>PowerPoint Presentation</vt:lpstr>
    </vt:vector>
  </TitlesOfParts>
  <Company>Henrico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 Mehalko (esmehalko)</dc:creator>
  <cp:lastModifiedBy>Elizabeth S. Mehalko (esmehalko)</cp:lastModifiedBy>
  <cp:revision>23</cp:revision>
  <dcterms:created xsi:type="dcterms:W3CDTF">2015-09-07T19:03:14Z</dcterms:created>
  <dcterms:modified xsi:type="dcterms:W3CDTF">2019-09-02T22:33:08Z</dcterms:modified>
</cp:coreProperties>
</file>