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74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495-C718-4020-85BD-D66A2F9C9C2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63EE-4AEB-43E5-8C11-6E1009E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9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495-C718-4020-85BD-D66A2F9C9C2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63EE-4AEB-43E5-8C11-6E1009E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4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495-C718-4020-85BD-D66A2F9C9C2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63EE-4AEB-43E5-8C11-6E1009E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495-C718-4020-85BD-D66A2F9C9C2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63EE-4AEB-43E5-8C11-6E1009E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7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495-C718-4020-85BD-D66A2F9C9C2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63EE-4AEB-43E5-8C11-6E1009E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3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495-C718-4020-85BD-D66A2F9C9C2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63EE-4AEB-43E5-8C11-6E1009E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5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495-C718-4020-85BD-D66A2F9C9C2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63EE-4AEB-43E5-8C11-6E1009E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1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495-C718-4020-85BD-D66A2F9C9C2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63EE-4AEB-43E5-8C11-6E1009E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6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495-C718-4020-85BD-D66A2F9C9C2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63EE-4AEB-43E5-8C11-6E1009E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7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495-C718-4020-85BD-D66A2F9C9C2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63EE-4AEB-43E5-8C11-6E1009E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8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495-C718-4020-85BD-D66A2F9C9C2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63EE-4AEB-43E5-8C11-6E1009E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3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48495-C718-4020-85BD-D66A2F9C9C2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C63EE-4AEB-43E5-8C11-6E1009E5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b="1" dirty="0" smtClean="0">
                <a:solidFill>
                  <a:srgbClr val="FFC000"/>
                </a:solidFill>
              </a:rPr>
              <a:t>Art of the Week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78331"/>
            <a:ext cx="9144000" cy="2279469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Study Guide 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&amp;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Test </a:t>
            </a:r>
            <a:r>
              <a:rPr lang="en-US" sz="3600" dirty="0" smtClean="0">
                <a:solidFill>
                  <a:schemeClr val="accent1"/>
                </a:solidFill>
              </a:rPr>
              <a:t>Images </a:t>
            </a:r>
            <a:endParaRPr lang="en-US" sz="3600" dirty="0" smtClean="0">
              <a:solidFill>
                <a:schemeClr val="accent1"/>
              </a:solidFill>
            </a:endParaRPr>
          </a:p>
          <a:p>
            <a:r>
              <a:rPr lang="en-US" sz="3600" dirty="0" smtClean="0">
                <a:solidFill>
                  <a:schemeClr val="accent1"/>
                </a:solidFill>
              </a:rPr>
              <a:t>2018-2019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2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Semester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MIDTERM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3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941191"/>
              </p:ext>
            </p:extLst>
          </p:nvPr>
        </p:nvGraphicFramePr>
        <p:xfrm>
          <a:off x="662939" y="1031474"/>
          <a:ext cx="11381012" cy="50559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08648">
                  <a:extLst>
                    <a:ext uri="{9D8B030D-6E8A-4147-A177-3AD203B41FA5}">
                      <a16:colId xmlns:a16="http://schemas.microsoft.com/office/drawing/2014/main" val="201124787"/>
                    </a:ext>
                  </a:extLst>
                </a:gridCol>
                <a:gridCol w="6339424">
                  <a:extLst>
                    <a:ext uri="{9D8B030D-6E8A-4147-A177-3AD203B41FA5}">
                      <a16:colId xmlns:a16="http://schemas.microsoft.com/office/drawing/2014/main" val="4161737633"/>
                    </a:ext>
                  </a:extLst>
                </a:gridCol>
                <a:gridCol w="2732940">
                  <a:extLst>
                    <a:ext uri="{9D8B030D-6E8A-4147-A177-3AD203B41FA5}">
                      <a16:colId xmlns:a16="http://schemas.microsoft.com/office/drawing/2014/main" val="3328331291"/>
                    </a:ext>
                  </a:extLst>
                </a:gridCol>
              </a:tblGrid>
              <a:tr h="575427">
                <a:tc>
                  <a:txBody>
                    <a:bodyPr/>
                    <a:lstStyle/>
                    <a:p>
                      <a:r>
                        <a:rPr lang="en-US" b="0" dirty="0" smtClean="0"/>
                        <a:t>Title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Fact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Media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217604"/>
                  </a:ext>
                </a:extLst>
              </a:tr>
              <a:tr h="598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Lion Man of Hohlenstein- Stadel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Oldest known anthropomorphic carving in the world.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Mammoth ivory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63194"/>
                  </a:ext>
                </a:extLst>
              </a:tr>
              <a:tr h="598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Stele of Hammurabi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Written in cuneiform meaning "wedge-shaped"; one of the earliest systems of writing.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Basalt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971544"/>
                  </a:ext>
                </a:extLst>
              </a:tr>
              <a:tr h="598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Judith Slaying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Holofernes</a:t>
                      </a:r>
                      <a:endParaRPr 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Baroque art used intense, warm colors, a contrast of light and dark, and depicted moments of great movement and drama.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Oil on canvas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60659"/>
                  </a:ext>
                </a:extLst>
              </a:tr>
              <a:tr h="598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Washington Crossing the Delaware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Artist hoped to encourage liberal reform in Europe using the American Revolution as an example.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Oil on canvas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036812"/>
                  </a:ext>
                </a:extLst>
              </a:tr>
              <a:tr h="598885">
                <a:tc>
                  <a:txBody>
                    <a:bodyPr/>
                    <a:lstStyle/>
                    <a:p>
                      <a:r>
                        <a:rPr lang="en-US" b="0" dirty="0" smtClean="0"/>
                        <a:t>Migrant Mother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Photos humanized the impact of the Great Depression on everyday Americans.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Photographic film, Gelatin Silver Print</a:t>
                      </a:r>
                      <a:endParaRPr lang="en-US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218586"/>
                  </a:ext>
                </a:extLst>
              </a:tr>
              <a:tr h="598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Guernica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Considered by many as one of the most powerful anti-war paintings in history.​​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Oil on Canvas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992121"/>
                  </a:ext>
                </a:extLst>
              </a:tr>
              <a:tr h="598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the Love of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Death is a central theme in the artist's work.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platinum, diamond, human tooth</a:t>
                      </a:r>
                      <a:endParaRPr lang="en-US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4927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34194" y="457202"/>
            <a:ext cx="6648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Study Guide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209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792880"/>
              </p:ext>
            </p:extLst>
          </p:nvPr>
        </p:nvGraphicFramePr>
        <p:xfrm>
          <a:off x="662939" y="1031474"/>
          <a:ext cx="11381012" cy="313574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08648">
                  <a:extLst>
                    <a:ext uri="{9D8B030D-6E8A-4147-A177-3AD203B41FA5}">
                      <a16:colId xmlns:a16="http://schemas.microsoft.com/office/drawing/2014/main" val="201124787"/>
                    </a:ext>
                  </a:extLst>
                </a:gridCol>
                <a:gridCol w="6339424">
                  <a:extLst>
                    <a:ext uri="{9D8B030D-6E8A-4147-A177-3AD203B41FA5}">
                      <a16:colId xmlns:a16="http://schemas.microsoft.com/office/drawing/2014/main" val="4161737633"/>
                    </a:ext>
                  </a:extLst>
                </a:gridCol>
                <a:gridCol w="2732940">
                  <a:extLst>
                    <a:ext uri="{9D8B030D-6E8A-4147-A177-3AD203B41FA5}">
                      <a16:colId xmlns:a16="http://schemas.microsoft.com/office/drawing/2014/main" val="3328331291"/>
                    </a:ext>
                  </a:extLst>
                </a:gridCol>
              </a:tblGrid>
              <a:tr h="575427"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217604"/>
                  </a:ext>
                </a:extLst>
              </a:tr>
              <a:tr h="575427">
                <a:tc>
                  <a:txBody>
                    <a:bodyPr/>
                    <a:lstStyle/>
                    <a:p>
                      <a:r>
                        <a:rPr lang="en-US" dirty="0" smtClean="0"/>
                        <a:t>Self-portrait</a:t>
                      </a:r>
                      <a:r>
                        <a:rPr lang="en-US" baseline="0" dirty="0" smtClean="0"/>
                        <a:t> with a Bandaged 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Artist shows himself with a sad facial expression; possibly contemplating his worth as an artist.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Oil on canvas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01850"/>
                  </a:ext>
                </a:extLst>
              </a:tr>
              <a:tr h="575427">
                <a:tc>
                  <a:txBody>
                    <a:bodyPr/>
                    <a:lstStyle/>
                    <a:p>
                      <a:r>
                        <a:rPr lang="en-US" dirty="0" smtClean="0"/>
                        <a:t>Chain Gang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African-American artist best known for his paintings and prints of landscapes and portraits.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Oil on plywood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297739"/>
                  </a:ext>
                </a:extLst>
              </a:tr>
              <a:tr h="575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Autumn Rhythm (Number 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Famous for helping to create a whole new art movement called Abstract Expressionism.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Enamel on canvas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572247"/>
                  </a:ext>
                </a:extLst>
              </a:tr>
              <a:tr h="575427">
                <a:tc>
                  <a:txBody>
                    <a:bodyPr/>
                    <a:lstStyle/>
                    <a:p>
                      <a:r>
                        <a:rPr lang="en-US" dirty="0" smtClean="0"/>
                        <a:t>Infinity Mirror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Known for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extensive use of polka dots and infinity installations.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Stuffed</a:t>
                      </a:r>
                      <a:r>
                        <a:rPr lang="en-US" baseline="0" dirty="0" smtClean="0"/>
                        <a:t> cotton, board &amp; mirrors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1267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34194" y="457202"/>
            <a:ext cx="6648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Study Guide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625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8" descr="Pict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159" y="2747942"/>
            <a:ext cx="3011914" cy="175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8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566" y="2752024"/>
            <a:ext cx="2037855" cy="244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6" descr="Pictu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483" y="182251"/>
            <a:ext cx="2496158" cy="200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4" descr="Pict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79" y="209054"/>
            <a:ext cx="2043988" cy="238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2" descr="Pictur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622" y="4698535"/>
            <a:ext cx="3022513" cy="1742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0" descr="Pictur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007" y="197235"/>
            <a:ext cx="1882955" cy="240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Pictur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78" y="2747893"/>
            <a:ext cx="1977704" cy="243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Pictur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706" y="2747893"/>
            <a:ext cx="1978458" cy="2452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Pictur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102" y="182251"/>
            <a:ext cx="2076391" cy="241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502564" y="1900647"/>
            <a:ext cx="339714" cy="857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</a:rPr>
              <a:t>3</a:t>
            </a:r>
            <a:endParaRPr lang="en-US" sz="4800" dirty="0"/>
          </a:p>
        </p:txBody>
      </p:sp>
      <p:sp>
        <p:nvSpPr>
          <p:cNvPr id="11" name="Rectangle 10"/>
          <p:cNvSpPr/>
          <p:nvPr/>
        </p:nvSpPr>
        <p:spPr>
          <a:xfrm>
            <a:off x="2389928" y="4448798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</a:rPr>
              <a:t>7</a:t>
            </a:r>
            <a:endParaRPr lang="en-US" sz="4800" dirty="0"/>
          </a:p>
        </p:txBody>
      </p:sp>
      <p:sp>
        <p:nvSpPr>
          <p:cNvPr id="2" name="Rectangle 1"/>
          <p:cNvSpPr/>
          <p:nvPr/>
        </p:nvSpPr>
        <p:spPr>
          <a:xfrm>
            <a:off x="346085" y="1833389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</a:rPr>
              <a:t>1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2345910" y="1900647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</a:rPr>
              <a:t>2</a:t>
            </a:r>
            <a:endParaRPr lang="en-US" sz="4800" dirty="0"/>
          </a:p>
        </p:txBody>
      </p:sp>
      <p:sp>
        <p:nvSpPr>
          <p:cNvPr id="9" name="Rectangle 8"/>
          <p:cNvSpPr/>
          <p:nvPr/>
        </p:nvSpPr>
        <p:spPr>
          <a:xfrm>
            <a:off x="9587828" y="1480436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</a:rPr>
              <a:t>5</a:t>
            </a:r>
            <a:endParaRPr lang="en-US" sz="4800" dirty="0"/>
          </a:p>
        </p:txBody>
      </p:sp>
      <p:sp>
        <p:nvSpPr>
          <p:cNvPr id="10" name="Rectangle 9"/>
          <p:cNvSpPr/>
          <p:nvPr/>
        </p:nvSpPr>
        <p:spPr>
          <a:xfrm>
            <a:off x="96251" y="4465919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</a:rPr>
              <a:t>6</a:t>
            </a:r>
            <a:endParaRPr lang="en-US" sz="4800" dirty="0"/>
          </a:p>
        </p:txBody>
      </p:sp>
      <p:sp>
        <p:nvSpPr>
          <p:cNvPr id="12" name="Rectangle 11"/>
          <p:cNvSpPr/>
          <p:nvPr/>
        </p:nvSpPr>
        <p:spPr>
          <a:xfrm>
            <a:off x="4675280" y="4484677"/>
            <a:ext cx="6379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</a:rPr>
              <a:t>8</a:t>
            </a:r>
            <a:endParaRPr lang="en-US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6473612" y="3773421"/>
            <a:ext cx="7210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9</a:t>
            </a:r>
            <a:endParaRPr lang="en-US" sz="4800" dirty="0" smtClean="0"/>
          </a:p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19159" y="5725025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10</a:t>
            </a:r>
            <a:endParaRPr lang="en-US" sz="4800" dirty="0"/>
          </a:p>
        </p:txBody>
      </p:sp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731" y="689481"/>
            <a:ext cx="2986588" cy="149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443162" y="1490864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</a:rPr>
              <a:t>4</a:t>
            </a:r>
            <a:endParaRPr lang="en-US" sz="4800" dirty="0"/>
          </a:p>
        </p:txBody>
      </p:sp>
      <p:pic>
        <p:nvPicPr>
          <p:cNvPr id="1028" name="Picture 4" descr="Pictur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412" y="4702627"/>
            <a:ext cx="2607225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9480207" y="5733385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11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462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Semester 2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4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016363" y="1216579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</a:rPr>
              <a:t>4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5310985" y="1719079"/>
            <a:ext cx="339714" cy="857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</a:rPr>
              <a:t>3</a:t>
            </a:r>
            <a:endParaRPr lang="en-US" sz="4800" dirty="0"/>
          </a:p>
        </p:txBody>
      </p:sp>
      <p:sp>
        <p:nvSpPr>
          <p:cNvPr id="11" name="Rectangle 10"/>
          <p:cNvSpPr/>
          <p:nvPr/>
        </p:nvSpPr>
        <p:spPr>
          <a:xfrm>
            <a:off x="2507767" y="3151771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</a:rPr>
              <a:t>7</a:t>
            </a:r>
            <a:endParaRPr lang="en-US" sz="4800" dirty="0"/>
          </a:p>
        </p:txBody>
      </p:sp>
      <p:sp>
        <p:nvSpPr>
          <p:cNvPr id="2" name="Rectangle 1"/>
          <p:cNvSpPr/>
          <p:nvPr/>
        </p:nvSpPr>
        <p:spPr>
          <a:xfrm>
            <a:off x="196261" y="1400392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</a:rPr>
              <a:t>1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2456478" y="1173806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</a:rPr>
              <a:t>2</a:t>
            </a:r>
            <a:endParaRPr lang="en-US" sz="4800" dirty="0"/>
          </a:p>
        </p:txBody>
      </p:sp>
      <p:sp>
        <p:nvSpPr>
          <p:cNvPr id="9" name="Rectangle 8"/>
          <p:cNvSpPr/>
          <p:nvPr/>
        </p:nvSpPr>
        <p:spPr>
          <a:xfrm>
            <a:off x="11436073" y="1141923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</a:rPr>
              <a:t>5</a:t>
            </a:r>
            <a:endParaRPr lang="en-US" sz="4800" dirty="0"/>
          </a:p>
        </p:txBody>
      </p:sp>
      <p:sp>
        <p:nvSpPr>
          <p:cNvPr id="10" name="Rectangle 9"/>
          <p:cNvSpPr/>
          <p:nvPr/>
        </p:nvSpPr>
        <p:spPr>
          <a:xfrm>
            <a:off x="146734" y="3158749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</a:rPr>
              <a:t>6</a:t>
            </a:r>
            <a:endParaRPr lang="en-US" sz="4800" dirty="0"/>
          </a:p>
        </p:txBody>
      </p:sp>
      <p:sp>
        <p:nvSpPr>
          <p:cNvPr id="12" name="Rectangle 11"/>
          <p:cNvSpPr/>
          <p:nvPr/>
        </p:nvSpPr>
        <p:spPr>
          <a:xfrm>
            <a:off x="5146253" y="3434844"/>
            <a:ext cx="6379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</a:rPr>
              <a:t>8</a:t>
            </a:r>
            <a:endParaRPr lang="en-US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7773479" y="2347229"/>
            <a:ext cx="7210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9</a:t>
            </a:r>
            <a:endParaRPr lang="en-US" sz="4800" dirty="0" smtClean="0"/>
          </a:p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1279780" y="3835676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10</a:t>
            </a:r>
            <a:endParaRPr lang="en-US" sz="4800" dirty="0"/>
          </a:p>
        </p:txBody>
      </p:sp>
      <p:sp>
        <p:nvSpPr>
          <p:cNvPr id="19" name="Rectangle 18"/>
          <p:cNvSpPr/>
          <p:nvPr/>
        </p:nvSpPr>
        <p:spPr>
          <a:xfrm>
            <a:off x="1667921" y="3835675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11</a:t>
            </a:r>
            <a:endParaRPr lang="en-US" sz="4800" dirty="0"/>
          </a:p>
        </p:txBody>
      </p:sp>
      <p:sp>
        <p:nvSpPr>
          <p:cNvPr id="20" name="Rectangle 19"/>
          <p:cNvSpPr/>
          <p:nvPr/>
        </p:nvSpPr>
        <p:spPr>
          <a:xfrm>
            <a:off x="4267294" y="4566179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12</a:t>
            </a:r>
            <a:endParaRPr lang="en-US" sz="4800" dirty="0"/>
          </a:p>
        </p:txBody>
      </p:sp>
      <p:sp>
        <p:nvSpPr>
          <p:cNvPr id="21" name="Rectangle 20"/>
          <p:cNvSpPr/>
          <p:nvPr/>
        </p:nvSpPr>
        <p:spPr>
          <a:xfrm>
            <a:off x="6579715" y="4651907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13</a:t>
            </a:r>
            <a:endParaRPr lang="en-US" sz="4800" dirty="0"/>
          </a:p>
        </p:txBody>
      </p:sp>
      <p:sp>
        <p:nvSpPr>
          <p:cNvPr id="22" name="Rectangle 21"/>
          <p:cNvSpPr/>
          <p:nvPr/>
        </p:nvSpPr>
        <p:spPr>
          <a:xfrm>
            <a:off x="8867253" y="4665800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smtClean="0">
                <a:solidFill>
                  <a:srgbClr val="FFC000"/>
                </a:solidFill>
              </a:rPr>
              <a:t>14</a:t>
            </a:r>
            <a:endParaRPr lang="en-US" sz="4800" dirty="0"/>
          </a:p>
        </p:txBody>
      </p:sp>
      <p:sp>
        <p:nvSpPr>
          <p:cNvPr id="23" name="Rectangle 22"/>
          <p:cNvSpPr/>
          <p:nvPr/>
        </p:nvSpPr>
        <p:spPr>
          <a:xfrm>
            <a:off x="9727264" y="5736773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15</a:t>
            </a:r>
            <a:endParaRPr lang="en-US" sz="4800" dirty="0"/>
          </a:p>
        </p:txBody>
      </p:sp>
      <p:sp>
        <p:nvSpPr>
          <p:cNvPr id="24" name="Rectangle 23"/>
          <p:cNvSpPr/>
          <p:nvPr/>
        </p:nvSpPr>
        <p:spPr>
          <a:xfrm>
            <a:off x="15438" y="6040067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16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9703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230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Art of the Week </vt:lpstr>
      <vt:lpstr>Semester 1 </vt:lpstr>
      <vt:lpstr>PowerPoint Presentation</vt:lpstr>
      <vt:lpstr>PowerPoint Presentation</vt:lpstr>
      <vt:lpstr>PowerPoint Presentation</vt:lpstr>
      <vt:lpstr>Semester 2  </vt:lpstr>
      <vt:lpstr>PowerPoint Presentation</vt:lpstr>
    </vt:vector>
  </TitlesOfParts>
  <Company>Henrico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S. Mehalko (esmehalko)</dc:creator>
  <cp:lastModifiedBy>Elizabeth S. Mehalko (esmehalko)</cp:lastModifiedBy>
  <cp:revision>18</cp:revision>
  <dcterms:created xsi:type="dcterms:W3CDTF">2018-11-16T14:44:37Z</dcterms:created>
  <dcterms:modified xsi:type="dcterms:W3CDTF">2018-11-26T23:23:10Z</dcterms:modified>
</cp:coreProperties>
</file>