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59" r:id="rId5"/>
    <p:sldId id="269" r:id="rId6"/>
    <p:sldId id="276" r:id="rId7"/>
    <p:sldId id="265" r:id="rId8"/>
    <p:sldId id="266" r:id="rId9"/>
    <p:sldId id="267" r:id="rId10"/>
    <p:sldId id="270" r:id="rId11"/>
    <p:sldId id="268" r:id="rId12"/>
    <p:sldId id="278" r:id="rId13"/>
    <p:sldId id="273" r:id="rId14"/>
    <p:sldId id="277" r:id="rId15"/>
    <p:sldId id="272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1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7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9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683C-2D3C-485B-82D0-736DFAEBD51D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5E94-374C-48E9-8FC3-2E17F17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4.jpeg"/><Relationship Id="rId3" Type="http://schemas.openxmlformats.org/officeDocument/2006/relationships/image" Target="../media/image20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7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2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1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 smtClean="0">
                <a:solidFill>
                  <a:srgbClr val="FFC000"/>
                </a:solidFill>
              </a:rPr>
              <a:t>Art of the Week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Test Images 2017-2018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 </a:t>
            </a:r>
            <a:r>
              <a:rPr lang="en-US" dirty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22571"/>
              </p:ext>
            </p:extLst>
          </p:nvPr>
        </p:nvGraphicFramePr>
        <p:xfrm>
          <a:off x="411479" y="1041977"/>
          <a:ext cx="11381012" cy="55810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8648">
                  <a:extLst>
                    <a:ext uri="{9D8B030D-6E8A-4147-A177-3AD203B41FA5}">
                      <a16:colId xmlns:a16="http://schemas.microsoft.com/office/drawing/2014/main" val="201124787"/>
                    </a:ext>
                  </a:extLst>
                </a:gridCol>
                <a:gridCol w="5966673">
                  <a:extLst>
                    <a:ext uri="{9D8B030D-6E8A-4147-A177-3AD203B41FA5}">
                      <a16:colId xmlns:a16="http://schemas.microsoft.com/office/drawing/2014/main" val="4161737633"/>
                    </a:ext>
                  </a:extLst>
                </a:gridCol>
                <a:gridCol w="3105691">
                  <a:extLst>
                    <a:ext uri="{9D8B030D-6E8A-4147-A177-3AD203B41FA5}">
                      <a16:colId xmlns:a16="http://schemas.microsoft.com/office/drawing/2014/main" val="3328331291"/>
                    </a:ext>
                  </a:extLst>
                </a:gridCol>
              </a:tblGrid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17604"/>
                  </a:ext>
                </a:extLst>
              </a:tr>
              <a:tr h="718994">
                <a:tc>
                  <a:txBody>
                    <a:bodyPr/>
                    <a:lstStyle/>
                    <a:p>
                      <a:r>
                        <a:rPr lang="en-US" dirty="0" smtClean="0"/>
                        <a:t>Terra</a:t>
                      </a:r>
                      <a:r>
                        <a:rPr lang="en-US" baseline="0" dirty="0" smtClean="0"/>
                        <a:t> Cotta Soldiers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Manufactured in workshops by government laborers and local craftsmen using local materials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Terracotta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5685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Mt. Fuji made tiny by the use of perspective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Polychrome woodblock print, ink, paper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837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Taj</a:t>
                      </a:r>
                      <a:r>
                        <a:rPr lang="en-US" baseline="0" dirty="0" smtClean="0"/>
                        <a:t> Mahal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​Employed over 20,000 craftsman </a:t>
                      </a: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marble, precious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stones, semi-precious stones,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5314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Rainbow</a:t>
                      </a:r>
                      <a:r>
                        <a:rPr lang="en-US" baseline="0" dirty="0" smtClean="0"/>
                        <a:t> Serpent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of the most common and well known Aboriginal Dreamtime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and yellow ochre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86876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Easter Island </a:t>
                      </a:r>
                      <a:r>
                        <a:rPr lang="en-US" dirty="0" err="1" smtClean="0"/>
                        <a:t>Moai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Placed atop ceremonial stone platforms called 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1850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Sun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Depicts the five worlds of the sun from Aztec mythology.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Basalt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12733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Kanaga</a:t>
                      </a:r>
                      <a:r>
                        <a:rPr lang="en-US" baseline="0" dirty="0" smtClean="0"/>
                        <a:t> 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Worn at rituals called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Wood, fiber, hide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80171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Lakich’inei</a:t>
                      </a:r>
                      <a:r>
                        <a:rPr lang="en-US" dirty="0" smtClean="0"/>
                        <a:t> 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Depicts spiritual reverence, family legends, sacred beings and culturally important animals, people, or historical events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 red cedar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1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4194" y="457202"/>
            <a:ext cx="664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Study Guide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8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69" y="944696"/>
            <a:ext cx="3067072" cy="22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6" y="4885509"/>
            <a:ext cx="2698581" cy="18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06" y="4219303"/>
            <a:ext cx="3340824" cy="25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44" y="1018902"/>
            <a:ext cx="3288772" cy="22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15" y="4349931"/>
            <a:ext cx="3323778" cy="23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90" y="1248042"/>
            <a:ext cx="3150448" cy="19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" y="58005"/>
            <a:ext cx="2192158" cy="31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706" y="251778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1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462054" y="248169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2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8834291" y="251778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4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5757369" y="2481697"/>
            <a:ext cx="339714" cy="85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3</a:t>
            </a:r>
            <a:endParaRPr lang="en-US" sz="4800" dirty="0"/>
          </a:p>
        </p:txBody>
      </p:sp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2" y="3331444"/>
            <a:ext cx="2262318" cy="33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0706" y="602700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5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2958956" y="604070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6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6367070" y="6038961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7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8790896" y="603393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06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Semester 2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13" y="4736622"/>
            <a:ext cx="2205985" cy="16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63" y="116372"/>
            <a:ext cx="2710901" cy="1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33" y="2451779"/>
            <a:ext cx="2511764" cy="18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80" y="4775804"/>
            <a:ext cx="2177527" cy="16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44" y="4736622"/>
            <a:ext cx="2347283" cy="16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83" y="2289395"/>
            <a:ext cx="2544272" cy="16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53" y="140764"/>
            <a:ext cx="1579080" cy="22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16363" y="121657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4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5310985" y="1719079"/>
            <a:ext cx="339714" cy="85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3</a:t>
            </a:r>
            <a:endParaRPr lang="en-US" sz="4800" dirty="0"/>
          </a:p>
        </p:txBody>
      </p:sp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487" y="2048122"/>
            <a:ext cx="1679121" cy="25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07767" y="3151771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7</a:t>
            </a:r>
            <a:endParaRPr lang="en-US" sz="48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2" y="143867"/>
            <a:ext cx="2179662" cy="20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04" y="4684370"/>
            <a:ext cx="2568155" cy="17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2" y="2479974"/>
            <a:ext cx="2599197" cy="1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ic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6" y="3926261"/>
            <a:ext cx="2281070" cy="15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ic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17" y="61129"/>
            <a:ext cx="1972602" cy="18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2" y="5512527"/>
            <a:ext cx="1921723" cy="12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4" y="2314465"/>
            <a:ext cx="2334160" cy="15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Pictur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75" y="143154"/>
            <a:ext cx="2702360" cy="17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261" y="140039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1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456478" y="117380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2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11436073" y="114192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5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146734" y="315874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6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5146253" y="3434844"/>
            <a:ext cx="63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8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7773479" y="2347229"/>
            <a:ext cx="721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9</a:t>
            </a:r>
            <a:endParaRPr lang="en-US" sz="4800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279780" y="3835676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10</a:t>
            </a:r>
            <a:endParaRPr lang="en-US" sz="4800" dirty="0"/>
          </a:p>
        </p:txBody>
      </p:sp>
      <p:sp>
        <p:nvSpPr>
          <p:cNvPr id="19" name="Rectangle 18"/>
          <p:cNvSpPr/>
          <p:nvPr/>
        </p:nvSpPr>
        <p:spPr>
          <a:xfrm>
            <a:off x="1667921" y="3835675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11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4267294" y="4566179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12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6579715" y="4651907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13</a:t>
            </a:r>
            <a:endParaRPr lang="en-US" sz="4800" dirty="0"/>
          </a:p>
        </p:txBody>
      </p:sp>
      <p:sp>
        <p:nvSpPr>
          <p:cNvPr id="22" name="Rectangle 21"/>
          <p:cNvSpPr/>
          <p:nvPr/>
        </p:nvSpPr>
        <p:spPr>
          <a:xfrm>
            <a:off x="8867253" y="466580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C000"/>
                </a:solidFill>
              </a:rPr>
              <a:t>14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9727264" y="5736773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15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15438" y="6040067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307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09132"/>
              </p:ext>
            </p:extLst>
          </p:nvPr>
        </p:nvGraphicFramePr>
        <p:xfrm>
          <a:off x="411479" y="1041977"/>
          <a:ext cx="11381012" cy="55810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8648">
                  <a:extLst>
                    <a:ext uri="{9D8B030D-6E8A-4147-A177-3AD203B41FA5}">
                      <a16:colId xmlns:a16="http://schemas.microsoft.com/office/drawing/2014/main" val="201124787"/>
                    </a:ext>
                  </a:extLst>
                </a:gridCol>
                <a:gridCol w="5966673">
                  <a:extLst>
                    <a:ext uri="{9D8B030D-6E8A-4147-A177-3AD203B41FA5}">
                      <a16:colId xmlns:a16="http://schemas.microsoft.com/office/drawing/2014/main" val="4161737633"/>
                    </a:ext>
                  </a:extLst>
                </a:gridCol>
                <a:gridCol w="3105691">
                  <a:extLst>
                    <a:ext uri="{9D8B030D-6E8A-4147-A177-3AD203B41FA5}">
                      <a16:colId xmlns:a16="http://schemas.microsoft.com/office/drawing/2014/main" val="3328331291"/>
                    </a:ext>
                  </a:extLst>
                </a:gridCol>
              </a:tblGrid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17604"/>
                  </a:ext>
                </a:extLst>
              </a:tr>
              <a:tr h="718994">
                <a:tc>
                  <a:txBody>
                    <a:bodyPr/>
                    <a:lstStyle/>
                    <a:p>
                      <a:r>
                        <a:rPr lang="en-US" dirty="0" smtClean="0"/>
                        <a:t>Terra</a:t>
                      </a:r>
                      <a:r>
                        <a:rPr lang="en-US" baseline="0" dirty="0" smtClean="0"/>
                        <a:t> Cotta Soldiers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Manufactured in workshops by government laborers and local craftsmen using local materials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Terracotta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5685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Mt. Fuji made tiny by the use of perspective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Polychrome woodblock print, ink, paper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837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Taj</a:t>
                      </a:r>
                      <a:r>
                        <a:rPr lang="en-US" baseline="0" dirty="0" smtClean="0"/>
                        <a:t> Mahal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​Employed over 20,000 craftsman </a:t>
                      </a: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marble, precious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stones, semi-precious stones,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5314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Rainbow</a:t>
                      </a:r>
                      <a:r>
                        <a:rPr lang="en-US" baseline="0" dirty="0" smtClean="0"/>
                        <a:t> Serpent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of the most common and well known Aboriginal Dreamtime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and yellow ochre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86876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Easter Island </a:t>
                      </a:r>
                      <a:r>
                        <a:rPr lang="en-US" dirty="0" err="1" smtClean="0"/>
                        <a:t>Moai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Placed atop ceremonial stone platforms called 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1850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Sun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Depicts the five worlds of the sun from Aztec mythology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Basalt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12733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Kanaga</a:t>
                      </a:r>
                      <a:r>
                        <a:rPr lang="en-US" baseline="0" dirty="0" smtClean="0"/>
                        <a:t> 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Worn at rituals called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Wood, fiber, hide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80171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Lakich’inei</a:t>
                      </a:r>
                      <a:r>
                        <a:rPr lang="en-US" dirty="0" smtClean="0"/>
                        <a:t> 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Depicts spiritual reverence, family legends, sacred beings and culturally important animals, people, or historical events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 red cedar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1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4194" y="457202"/>
            <a:ext cx="664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Study Guide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68968"/>
              </p:ext>
            </p:extLst>
          </p:nvPr>
        </p:nvGraphicFramePr>
        <p:xfrm>
          <a:off x="385353" y="938005"/>
          <a:ext cx="11381012" cy="59199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8648">
                  <a:extLst>
                    <a:ext uri="{9D8B030D-6E8A-4147-A177-3AD203B41FA5}">
                      <a16:colId xmlns:a16="http://schemas.microsoft.com/office/drawing/2014/main" val="201124787"/>
                    </a:ext>
                  </a:extLst>
                </a:gridCol>
                <a:gridCol w="5966673">
                  <a:extLst>
                    <a:ext uri="{9D8B030D-6E8A-4147-A177-3AD203B41FA5}">
                      <a16:colId xmlns:a16="http://schemas.microsoft.com/office/drawing/2014/main" val="4161737633"/>
                    </a:ext>
                  </a:extLst>
                </a:gridCol>
                <a:gridCol w="3105691">
                  <a:extLst>
                    <a:ext uri="{9D8B030D-6E8A-4147-A177-3AD203B41FA5}">
                      <a16:colId xmlns:a16="http://schemas.microsoft.com/office/drawing/2014/main" val="3328331291"/>
                    </a:ext>
                  </a:extLst>
                </a:gridCol>
              </a:tblGrid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17604"/>
                  </a:ext>
                </a:extLst>
              </a:tr>
              <a:tr h="718994">
                <a:tc>
                  <a:txBody>
                    <a:bodyPr/>
                    <a:lstStyle/>
                    <a:p>
                      <a:r>
                        <a:rPr lang="en-US" dirty="0" smtClean="0"/>
                        <a:t>Rowan Leaves with 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Artworks left to continue their natural process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Leaves and Hole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5685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Cloud 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Inspired by liquid mercury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Stainless Steel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837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The Artist</a:t>
                      </a:r>
                      <a:r>
                        <a:rPr lang="en-US" baseline="0" dirty="0" smtClean="0"/>
                        <a:t> Is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​Took place over 736 hours at Museum of Modern Art in NYC with 1,545 sitters</a:t>
                      </a: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5314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Floating Piers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Funded entirely by the sale of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artist’s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 works of art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 and Polyethylene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86876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Calvin and Hobbs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Refused to merchandise his creations as it devalued the characters and their personalities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1850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Frankenweenie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Characters and narratives often represent the ‘outsider’, the misunderstood, the lonely, and the rejected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Ink/stop motion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12733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</a:t>
                      </a:r>
                      <a:r>
                        <a:rPr lang="en-US" baseline="0" dirty="0" smtClean="0"/>
                        <a:t> Superhighway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Artwork humanizes technology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Television, steel, electronic component, neon 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80171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Crayola Shooter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​Anonymous British graffiti artist whose work often features a dark sense of humor and social commentary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Paint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1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4194" y="457202"/>
            <a:ext cx="664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Study Guide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0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14958"/>
              </p:ext>
            </p:extLst>
          </p:nvPr>
        </p:nvGraphicFramePr>
        <p:xfrm>
          <a:off x="662939" y="1031474"/>
          <a:ext cx="11381012" cy="54517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8648">
                  <a:extLst>
                    <a:ext uri="{9D8B030D-6E8A-4147-A177-3AD203B41FA5}">
                      <a16:colId xmlns:a16="http://schemas.microsoft.com/office/drawing/2014/main" val="201124787"/>
                    </a:ext>
                  </a:extLst>
                </a:gridCol>
                <a:gridCol w="6339424">
                  <a:extLst>
                    <a:ext uri="{9D8B030D-6E8A-4147-A177-3AD203B41FA5}">
                      <a16:colId xmlns:a16="http://schemas.microsoft.com/office/drawing/2014/main" val="4161737633"/>
                    </a:ext>
                  </a:extLst>
                </a:gridCol>
                <a:gridCol w="2732940">
                  <a:extLst>
                    <a:ext uri="{9D8B030D-6E8A-4147-A177-3AD203B41FA5}">
                      <a16:colId xmlns:a16="http://schemas.microsoft.com/office/drawing/2014/main" val="3328331291"/>
                    </a:ext>
                  </a:extLst>
                </a:gridCol>
              </a:tblGrid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17604"/>
                  </a:ext>
                </a:extLst>
              </a:tr>
              <a:tr h="718994">
                <a:tc>
                  <a:txBody>
                    <a:bodyPr/>
                    <a:lstStyle/>
                    <a:p>
                      <a:r>
                        <a:rPr lang="en-US" dirty="0" smtClean="0"/>
                        <a:t>Nefertiti Bust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representation was encouraged due to Pharaoh being a radical reformer and artist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Limestone</a:t>
                      </a:r>
                      <a:r>
                        <a:rPr lang="en-US" baseline="0" dirty="0" smtClean="0"/>
                        <a:t> with painted p</a:t>
                      </a:r>
                      <a:r>
                        <a:rPr lang="en-US" dirty="0" smtClean="0"/>
                        <a:t>laster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5685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Mask of Agamemnon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using a single gold sheet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repuosse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837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Madonna and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Icons represent holy images as a conduit to Christ, his mother Mary, or other saints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5314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of Athens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Extraordinary example of linear perspective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Fresco</a:t>
                      </a:r>
                      <a:r>
                        <a:rPr lang="en-US" baseline="0" dirty="0" smtClean="0"/>
                        <a:t> (plaster and paint)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86876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Las </a:t>
                      </a:r>
                      <a:r>
                        <a:rPr lang="en-US" dirty="0" err="1" smtClean="0"/>
                        <a:t>Meninas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Viewpoint is widely debated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1850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the Moulin Rouge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portraits of dance hall regulars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 on Canvas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12733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 Two </a:t>
                      </a:r>
                      <a:r>
                        <a:rPr lang="en-US" dirty="0" err="1" smtClean="0"/>
                        <a:t>Fridas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 portrayed physical flaws and emotions openly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80171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Ice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Paints modern day African-Americans combined with historic paintings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1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4194" y="457202"/>
            <a:ext cx="664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Study Guide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1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27" y="3437247"/>
            <a:ext cx="2404745" cy="33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153" y="527012"/>
            <a:ext cx="2768811" cy="26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41" y="4436324"/>
            <a:ext cx="3583370" cy="22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55" y="533721"/>
            <a:ext cx="3952871" cy="26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2" y="94257"/>
            <a:ext cx="2111347" cy="31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5" y="721280"/>
            <a:ext cx="2590709" cy="24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" y="4004332"/>
            <a:ext cx="2038985" cy="27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88" y="4413777"/>
            <a:ext cx="3533382" cy="23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482" y="2517789"/>
            <a:ext cx="55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A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462054" y="2481696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B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9198153" y="2517789"/>
            <a:ext cx="572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D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487751" y="2481695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C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150706" y="6027003"/>
            <a:ext cx="484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E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2356341" y="6007809"/>
            <a:ext cx="466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F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983330" y="6033935"/>
            <a:ext cx="57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G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8502688" y="6045893"/>
            <a:ext cx="572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6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Semester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14958"/>
              </p:ext>
            </p:extLst>
          </p:nvPr>
        </p:nvGraphicFramePr>
        <p:xfrm>
          <a:off x="662939" y="1031474"/>
          <a:ext cx="11381012" cy="54517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8648">
                  <a:extLst>
                    <a:ext uri="{9D8B030D-6E8A-4147-A177-3AD203B41FA5}">
                      <a16:colId xmlns:a16="http://schemas.microsoft.com/office/drawing/2014/main" val="201124787"/>
                    </a:ext>
                  </a:extLst>
                </a:gridCol>
                <a:gridCol w="6339424">
                  <a:extLst>
                    <a:ext uri="{9D8B030D-6E8A-4147-A177-3AD203B41FA5}">
                      <a16:colId xmlns:a16="http://schemas.microsoft.com/office/drawing/2014/main" val="4161737633"/>
                    </a:ext>
                  </a:extLst>
                </a:gridCol>
                <a:gridCol w="2732940">
                  <a:extLst>
                    <a:ext uri="{9D8B030D-6E8A-4147-A177-3AD203B41FA5}">
                      <a16:colId xmlns:a16="http://schemas.microsoft.com/office/drawing/2014/main" val="3328331291"/>
                    </a:ext>
                  </a:extLst>
                </a:gridCol>
              </a:tblGrid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17604"/>
                  </a:ext>
                </a:extLst>
              </a:tr>
              <a:tr h="718994">
                <a:tc>
                  <a:txBody>
                    <a:bodyPr/>
                    <a:lstStyle/>
                    <a:p>
                      <a:r>
                        <a:rPr lang="en-US" dirty="0" smtClean="0"/>
                        <a:t>Nefertiti Bust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representation was encouraged due to Pharaoh being a radical reformer and artist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Limestone</a:t>
                      </a:r>
                      <a:r>
                        <a:rPr lang="en-US" baseline="0" dirty="0" smtClean="0"/>
                        <a:t> with painted p</a:t>
                      </a:r>
                      <a:r>
                        <a:rPr lang="en-US" dirty="0" smtClean="0"/>
                        <a:t>laster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5685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Mask of Agamemnon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using a single gold sheet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repuosse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837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Madonna and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Icons represent holy images as a conduit to Christ, his mother Mary, or other saints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5314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of Athens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Extraordinary example of linear perspective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Fresco</a:t>
                      </a:r>
                      <a:r>
                        <a:rPr lang="en-US" baseline="0" dirty="0" smtClean="0"/>
                        <a:t> (plaster and paint)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86876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Las </a:t>
                      </a:r>
                      <a:r>
                        <a:rPr lang="en-US" dirty="0" err="1" smtClean="0"/>
                        <a:t>Meninas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Viewpoint is widely debated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1850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the Moulin Rouge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portraits of dance hall regulars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 on Canvas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12733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 Two </a:t>
                      </a:r>
                      <a:r>
                        <a:rPr lang="en-US" dirty="0" err="1" smtClean="0"/>
                        <a:t>Fridas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 portrayed physical flaws and emotions openly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80171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Ice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Paints modern day African-Americans combined with historic paintings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1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4194" y="457202"/>
            <a:ext cx="664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Study Guide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0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62435"/>
              </p:ext>
            </p:extLst>
          </p:nvPr>
        </p:nvGraphicFramePr>
        <p:xfrm>
          <a:off x="662939" y="1031474"/>
          <a:ext cx="11381012" cy="57749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8648">
                  <a:extLst>
                    <a:ext uri="{9D8B030D-6E8A-4147-A177-3AD203B41FA5}">
                      <a16:colId xmlns:a16="http://schemas.microsoft.com/office/drawing/2014/main" val="201124787"/>
                    </a:ext>
                  </a:extLst>
                </a:gridCol>
                <a:gridCol w="6339424">
                  <a:extLst>
                    <a:ext uri="{9D8B030D-6E8A-4147-A177-3AD203B41FA5}">
                      <a16:colId xmlns:a16="http://schemas.microsoft.com/office/drawing/2014/main" val="4161737633"/>
                    </a:ext>
                  </a:extLst>
                </a:gridCol>
                <a:gridCol w="2732940">
                  <a:extLst>
                    <a:ext uri="{9D8B030D-6E8A-4147-A177-3AD203B41FA5}">
                      <a16:colId xmlns:a16="http://schemas.microsoft.com/office/drawing/2014/main" val="3328331291"/>
                    </a:ext>
                  </a:extLst>
                </a:gridCol>
              </a:tblGrid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17604"/>
                  </a:ext>
                </a:extLst>
              </a:tr>
              <a:tr h="718994">
                <a:tc>
                  <a:txBody>
                    <a:bodyPr/>
                    <a:lstStyle/>
                    <a:p>
                      <a:r>
                        <a:rPr lang="en-US" dirty="0" smtClean="0"/>
                        <a:t>Mona</a:t>
                      </a:r>
                      <a:r>
                        <a:rPr lang="en-US" baseline="0" dirty="0" smtClean="0"/>
                        <a:t> Lisa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Noted as the world's most famous painting.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Poplar</a:t>
                      </a:r>
                      <a:r>
                        <a:rPr lang="en-US" baseline="0" dirty="0" smtClean="0"/>
                        <a:t> Wood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5685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Sistine Chapel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Includes over 340 human figures representing the origin and fall of man.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Fresco (paint and plaster)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837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Scream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​The painting represents the fear of losing one's mind.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Oil, pastel, tempera on cardboard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5314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Starry</a:t>
                      </a:r>
                      <a:r>
                        <a:rPr lang="en-US" baseline="0" dirty="0" smtClean="0"/>
                        <a:t> 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a technique called 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impasto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layers of thick brushstrokes that create texture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86876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Persistence of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Juxtaposed everyday objects with unusual scenes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Oil on Canvas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1850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Gothic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highly detailed and polished style is influenced by Flemish Renaissance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 on Canvas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12733"/>
                  </a:ext>
                </a:extLst>
              </a:tr>
              <a:tr h="575427">
                <a:tc>
                  <a:txBody>
                    <a:bodyPr/>
                    <a:lstStyle/>
                    <a:p>
                      <a:r>
                        <a:rPr lang="en-US" dirty="0" smtClean="0"/>
                        <a:t>Marilyn</a:t>
                      </a:r>
                      <a:r>
                        <a:rPr lang="en-US" baseline="0" dirty="0" smtClean="0"/>
                        <a:t> Monroe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Movement obsessed with pop culture/mass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Acrylic on Canvas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80171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r>
                        <a:rPr lang="en-US" dirty="0" smtClean="0"/>
                        <a:t>Crack is </a:t>
                      </a:r>
                      <a:r>
                        <a:rPr lang="en-US" dirty="0" err="1" smtClean="0"/>
                        <a:t>Wack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rtist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started by creating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graffiti with permanent marker on the NYC subways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1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4194" y="457202"/>
            <a:ext cx="664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Study Guide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11" y="156094"/>
            <a:ext cx="2404745" cy="33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" y="1466170"/>
            <a:ext cx="3215186" cy="20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64845"/>
            <a:ext cx="2233655" cy="33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734" y="3735977"/>
            <a:ext cx="2161786" cy="28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699348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1.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9721295" y="2641987"/>
            <a:ext cx="801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4.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7006011" y="2672268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3.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9610319" y="5955152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8.</a:t>
            </a:r>
            <a:endParaRPr lang="en-US" sz="4800" dirty="0"/>
          </a:p>
        </p:txBody>
      </p:sp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3" y="3734328"/>
            <a:ext cx="2011680" cy="29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36823" y="5955151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</a:t>
            </a:r>
            <a:endParaRPr lang="en-US" sz="4800" dirty="0"/>
          </a:p>
        </p:txBody>
      </p:sp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68" y="1232958"/>
            <a:ext cx="3528421" cy="228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342" y="2699348"/>
            <a:ext cx="801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2. </a:t>
            </a:r>
            <a:endParaRPr lang="en-US" sz="4800" dirty="0"/>
          </a:p>
        </p:txBody>
      </p:sp>
      <p:pic>
        <p:nvPicPr>
          <p:cNvPr id="1032" name="Picture 8" descr="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8" y="3678419"/>
            <a:ext cx="3700813" cy="29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48903" y="5789421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6.</a:t>
            </a:r>
            <a:endParaRPr lang="en-US" sz="4800" dirty="0"/>
          </a:p>
        </p:txBody>
      </p:sp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9" y="4158070"/>
            <a:ext cx="3175653" cy="24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979" y="5901388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5</a:t>
            </a:r>
            <a:r>
              <a:rPr lang="en-US" sz="4800" b="1" dirty="0" smtClean="0">
                <a:solidFill>
                  <a:srgbClr val="FFC000"/>
                </a:solidFill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75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" y="4053984"/>
            <a:ext cx="2768811" cy="26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01" y="4493623"/>
            <a:ext cx="3224338" cy="21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05" y="831465"/>
            <a:ext cx="2590709" cy="24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8" y="992759"/>
            <a:ext cx="3533382" cy="23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482" y="2517789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9.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285725" y="2605888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11.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150706" y="6027003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13.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6206078" y="6005899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15.</a:t>
            </a:r>
            <a:endParaRPr lang="en-US" sz="4800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89" y="182880"/>
            <a:ext cx="2478810" cy="31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47" y="1143759"/>
            <a:ext cx="2979727" cy="21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801611"/>
            <a:ext cx="2400441" cy="28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54" y="4513741"/>
            <a:ext cx="3036986" cy="21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6915" y="2536747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10.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8990161" y="2856049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12.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058354" y="6027002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14.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9628465" y="6027001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16.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1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756</Words>
  <Application>Microsoft Office PowerPoint</Application>
  <PresentationFormat>Widescreen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Art of the Week </vt:lpstr>
      <vt:lpstr>Quarter 1 </vt:lpstr>
      <vt:lpstr>PowerPoint Presentation</vt:lpstr>
      <vt:lpstr>PowerPoint Presentation</vt:lpstr>
      <vt:lpstr>Semester 1 </vt:lpstr>
      <vt:lpstr>PowerPoint Presentation</vt:lpstr>
      <vt:lpstr>PowerPoint Presentation</vt:lpstr>
      <vt:lpstr>PowerPoint Presentation</vt:lpstr>
      <vt:lpstr>PowerPoint Presentation</vt:lpstr>
      <vt:lpstr>Quarter 3 </vt:lpstr>
      <vt:lpstr>PowerPoint Presentation</vt:lpstr>
      <vt:lpstr>PowerPoint Presentation</vt:lpstr>
      <vt:lpstr>Semester 2  </vt:lpstr>
      <vt:lpstr>PowerPoint Presentation</vt:lpstr>
      <vt:lpstr>PowerPoint Presentation</vt:lpstr>
      <vt:lpstr>PowerPoint Presentation</vt:lpstr>
    </vt:vector>
  </TitlesOfParts>
  <Company>Henrico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S. Mehalko (esmehalko)</dc:creator>
  <cp:lastModifiedBy>Elizabeth S. Mehalko (esmehalko)</cp:lastModifiedBy>
  <cp:revision>36</cp:revision>
  <dcterms:created xsi:type="dcterms:W3CDTF">2017-10-26T21:39:48Z</dcterms:created>
  <dcterms:modified xsi:type="dcterms:W3CDTF">2018-05-29T15:55:12Z</dcterms:modified>
</cp:coreProperties>
</file>